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2"/>
  </p:notesMasterIdLst>
  <p:sldIdLst>
    <p:sldId id="256" r:id="rId2"/>
    <p:sldId id="257" r:id="rId3"/>
    <p:sldId id="258" r:id="rId4"/>
    <p:sldId id="332" r:id="rId5"/>
    <p:sldId id="452" r:id="rId6"/>
    <p:sldId id="565" r:id="rId7"/>
    <p:sldId id="566" r:id="rId8"/>
    <p:sldId id="567" r:id="rId9"/>
    <p:sldId id="569" r:id="rId10"/>
    <p:sldId id="570" r:id="rId11"/>
    <p:sldId id="571" r:id="rId12"/>
    <p:sldId id="528" r:id="rId13"/>
    <p:sldId id="572" r:id="rId14"/>
    <p:sldId id="575" r:id="rId15"/>
    <p:sldId id="541" r:id="rId16"/>
    <p:sldId id="573" r:id="rId17"/>
    <p:sldId id="574" r:id="rId18"/>
    <p:sldId id="576" r:id="rId19"/>
    <p:sldId id="577" r:id="rId20"/>
    <p:sldId id="578" r:id="rId21"/>
    <p:sldId id="579" r:id="rId22"/>
    <p:sldId id="580" r:id="rId23"/>
    <p:sldId id="581" r:id="rId24"/>
    <p:sldId id="582" r:id="rId25"/>
    <p:sldId id="583" r:id="rId26"/>
    <p:sldId id="584" r:id="rId27"/>
    <p:sldId id="585" r:id="rId28"/>
    <p:sldId id="586" r:id="rId29"/>
    <p:sldId id="423" r:id="rId30"/>
    <p:sldId id="272" r:id="rId31"/>
  </p:sldIdLst>
  <p:sldSz cx="24384000" cy="13716000"/>
  <p:notesSz cx="6858000" cy="9144000"/>
  <p:embeddedFontLst>
    <p:embeddedFont>
      <p:font typeface="OCRB" panose="020B0609020202020204" pitchFamily="49" charset="0"/>
      <p:regular r:id="rId33"/>
    </p:embeddedFont>
    <p:embeddedFont>
      <p:font typeface="Open Sans" panose="020B0606030504020204" pitchFamily="34" charset="0"/>
      <p:regular r:id="rId34"/>
      <p:bold r:id="rId35"/>
      <p:italic r:id="rId36"/>
      <p:boldItalic r:id="rId37"/>
    </p:embeddedFont>
    <p:embeddedFont>
      <p:font typeface="Open Sans ExtraBold" panose="020B0906030804020204" pitchFamily="34" charset="0"/>
      <p:bold r:id="rId38"/>
      <p:italic r:id="rId39"/>
      <p:boldItalic r:id="rId40"/>
    </p:embeddedFont>
    <p:embeddedFont>
      <p:font typeface="Open Sans Light" panose="020B0306030504020204" pitchFamily="34" charset="0"/>
      <p:regular r:id="rId41"/>
      <p:italic r:id="rId42"/>
    </p:embeddedFont>
    <p:embeddedFont>
      <p:font typeface="Open Sans Semibold" panose="020B0706030804020204" pitchFamily="34" charset="0"/>
      <p:regular r:id="rId43"/>
      <p:bold r:id="rId44"/>
      <p:italic r:id="rId45"/>
      <p:boldItalic r:id="rId46"/>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4F93"/>
    <a:srgbClr val="5E5E5E"/>
    <a:srgbClr val="F5AF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Gaya Tema 1 - Akse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9" autoAdjust="0"/>
    <p:restoredTop sz="95097" autoAdjust="0"/>
  </p:normalViewPr>
  <p:slideViewPr>
    <p:cSldViewPr snapToGrid="0" snapToObjects="1">
      <p:cViewPr varScale="1">
        <p:scale>
          <a:sx n="40" d="100"/>
          <a:sy n="40" d="100"/>
        </p:scale>
        <p:origin x="619" y="58"/>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71" name="Shape 1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Open Sans Light" pitchFamily="2" charset="0"/>
        <a:ea typeface="Open Sans Light" pitchFamily="2" charset="0"/>
        <a:cs typeface="Open Sans Light" pitchFamily="2" charset="0"/>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5.png"/><Relationship Id="rId5" Type="http://schemas.openxmlformats.org/officeDocument/2006/relationships/image" Target="../media/image11.svg"/><Relationship Id="rId10"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15.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9.svg"/><Relationship Id="rId7"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21.sv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ype 1">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US" dirty="0"/>
              <a:t>Title</a:t>
            </a:r>
            <a:endParaRPr dirty="0"/>
          </a:p>
        </p:txBody>
      </p:sp>
      <p:sp>
        <p:nvSpPr>
          <p:cNvPr id="2" name="Text Placeholder 2">
            <a:extLst>
              <a:ext uri="{FF2B5EF4-FFF2-40B4-BE49-F238E27FC236}">
                <a16:creationId xmlns:a16="http://schemas.microsoft.com/office/drawing/2014/main" id="{D6474C2C-5958-6F6B-1482-E67DED339DDC}"/>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4" name="UNIVERSITAS BINA NUSANTARA">
            <a:extLst>
              <a:ext uri="{FF2B5EF4-FFF2-40B4-BE49-F238E27FC236}">
                <a16:creationId xmlns:a16="http://schemas.microsoft.com/office/drawing/2014/main" id="{5DC7F27E-9CB9-099F-4DA7-367C6ADB411B}"/>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5" name="Picture 4">
            <a:extLst>
              <a:ext uri="{FF2B5EF4-FFF2-40B4-BE49-F238E27FC236}">
                <a16:creationId xmlns:a16="http://schemas.microsoft.com/office/drawing/2014/main" id="{7D72B8CD-2B60-168D-460C-3FFD38B69D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1009027" y="758208"/>
            <a:ext cx="2698754" cy="1143002"/>
          </a:xfrm>
          <a:prstGeom prst="rect">
            <a:avLst/>
          </a:prstGeom>
        </p:spPr>
      </p:pic>
      <p:pic>
        <p:nvPicPr>
          <p:cNvPr id="7" name="Image" descr="Image">
            <a:extLst>
              <a:ext uri="{FF2B5EF4-FFF2-40B4-BE49-F238E27FC236}">
                <a16:creationId xmlns:a16="http://schemas.microsoft.com/office/drawing/2014/main" id="{69A49E29-524D-6392-0485-9DF63C0D6D3D}"/>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409412486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Section type 7">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3B0134B8-92DD-5A47-83ED-ED2B1DC0A2FA}"/>
              </a:ext>
            </a:extLst>
          </p:cNvPr>
          <p:cNvSpPr/>
          <p:nvPr userDrawn="1"/>
        </p:nvSpPr>
        <p:spPr>
          <a:xfrm>
            <a:off x="-56844" y="-25400"/>
            <a:ext cx="24497688" cy="13766800"/>
          </a:xfrm>
          <a:prstGeom prst="rect">
            <a:avLst/>
          </a:prstGeom>
          <a:gradFill>
            <a:gsLst>
              <a:gs pos="0">
                <a:srgbClr val="797979"/>
              </a:gs>
              <a:gs pos="100000">
                <a:srgbClr val="A9A9A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7353EC82-39FF-16C4-642C-2070D4989D3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479D2E17-CD2E-3750-65DE-315E0C44F517}"/>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3579463584"/>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1" name="Rounded Rectangle 20">
            <a:extLst>
              <a:ext uri="{FF2B5EF4-FFF2-40B4-BE49-F238E27FC236}">
                <a16:creationId xmlns:a16="http://schemas.microsoft.com/office/drawing/2014/main" id="{86AB40C6-E41E-9F54-5391-1B969D0CD911}"/>
              </a:ext>
            </a:extLst>
          </p:cNvPr>
          <p:cNvSpPr/>
          <p:nvPr userDrawn="1"/>
        </p:nvSpPr>
        <p:spPr>
          <a:xfrm>
            <a:off x="6181816" y="4686855"/>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4" name="Rounded Rectangle 13">
            <a:extLst>
              <a:ext uri="{FF2B5EF4-FFF2-40B4-BE49-F238E27FC236}">
                <a16:creationId xmlns:a16="http://schemas.microsoft.com/office/drawing/2014/main" id="{080221CE-1DAF-B881-9928-5F7152658A68}"/>
              </a:ext>
            </a:extLst>
          </p:cNvPr>
          <p:cNvSpPr/>
          <p:nvPr userDrawn="1"/>
        </p:nvSpPr>
        <p:spPr>
          <a:xfrm>
            <a:off x="2167377" y="4686855"/>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6" name="Text Placeholder 5">
            <a:extLst>
              <a:ext uri="{FF2B5EF4-FFF2-40B4-BE49-F238E27FC236}">
                <a16:creationId xmlns:a16="http://schemas.microsoft.com/office/drawing/2014/main" id="{769ADC5F-7856-93FC-73B6-D0FD6CF171F7}"/>
              </a:ext>
            </a:extLst>
          </p:cNvPr>
          <p:cNvSpPr>
            <a:spLocks noGrp="1"/>
          </p:cNvSpPr>
          <p:nvPr>
            <p:ph type="body" sz="quarter" idx="15"/>
          </p:nvPr>
        </p:nvSpPr>
        <p:spPr>
          <a:xfrm>
            <a:off x="7051814" y="4995800"/>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9" name="Text Placeholder 5">
            <a:extLst>
              <a:ext uri="{FF2B5EF4-FFF2-40B4-BE49-F238E27FC236}">
                <a16:creationId xmlns:a16="http://schemas.microsoft.com/office/drawing/2014/main" id="{00A99FD3-8026-DED8-6415-E6F86A722F09}"/>
              </a:ext>
            </a:extLst>
          </p:cNvPr>
          <p:cNvSpPr>
            <a:spLocks noGrp="1"/>
          </p:cNvSpPr>
          <p:nvPr>
            <p:ph type="body" sz="quarter" idx="18" hasCustomPrompt="1"/>
          </p:nvPr>
        </p:nvSpPr>
        <p:spPr>
          <a:xfrm>
            <a:off x="2754063" y="4995800"/>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5" name="Rounded Rectangle 4">
            <a:extLst>
              <a:ext uri="{FF2B5EF4-FFF2-40B4-BE49-F238E27FC236}">
                <a16:creationId xmlns:a16="http://schemas.microsoft.com/office/drawing/2014/main" id="{E247E1DC-6698-D91F-6E0F-EE6AA5A0EE44}"/>
              </a:ext>
            </a:extLst>
          </p:cNvPr>
          <p:cNvSpPr/>
          <p:nvPr userDrawn="1"/>
        </p:nvSpPr>
        <p:spPr>
          <a:xfrm>
            <a:off x="6181816" y="7440664"/>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6" name="Rounded Rectangle 5">
            <a:extLst>
              <a:ext uri="{FF2B5EF4-FFF2-40B4-BE49-F238E27FC236}">
                <a16:creationId xmlns:a16="http://schemas.microsoft.com/office/drawing/2014/main" id="{E4546BDD-E691-E2BA-47E5-B549A7229C89}"/>
              </a:ext>
            </a:extLst>
          </p:cNvPr>
          <p:cNvSpPr/>
          <p:nvPr userDrawn="1"/>
        </p:nvSpPr>
        <p:spPr>
          <a:xfrm>
            <a:off x="2167377" y="7440664"/>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Text Placeholder 5">
            <a:extLst>
              <a:ext uri="{FF2B5EF4-FFF2-40B4-BE49-F238E27FC236}">
                <a16:creationId xmlns:a16="http://schemas.microsoft.com/office/drawing/2014/main" id="{260AF2BE-EDAA-B7C2-8580-AB1ACF70EF35}"/>
              </a:ext>
            </a:extLst>
          </p:cNvPr>
          <p:cNvSpPr>
            <a:spLocks noGrp="1"/>
          </p:cNvSpPr>
          <p:nvPr>
            <p:ph type="body" sz="quarter" idx="19"/>
          </p:nvPr>
        </p:nvSpPr>
        <p:spPr>
          <a:xfrm>
            <a:off x="7051814" y="7749609"/>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9" name="Text Placeholder 5">
            <a:extLst>
              <a:ext uri="{FF2B5EF4-FFF2-40B4-BE49-F238E27FC236}">
                <a16:creationId xmlns:a16="http://schemas.microsoft.com/office/drawing/2014/main" id="{0EC36AFE-3A01-B3EC-7E28-B8F97B900365}"/>
              </a:ext>
            </a:extLst>
          </p:cNvPr>
          <p:cNvSpPr>
            <a:spLocks noGrp="1"/>
          </p:cNvSpPr>
          <p:nvPr>
            <p:ph type="body" sz="quarter" idx="20" hasCustomPrompt="1"/>
          </p:nvPr>
        </p:nvSpPr>
        <p:spPr>
          <a:xfrm>
            <a:off x="2754063" y="7749609"/>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1" name="Rounded Rectangle 10">
            <a:extLst>
              <a:ext uri="{FF2B5EF4-FFF2-40B4-BE49-F238E27FC236}">
                <a16:creationId xmlns:a16="http://schemas.microsoft.com/office/drawing/2014/main" id="{CE84B4FD-950C-7E7E-B32E-0106A01D53C4}"/>
              </a:ext>
            </a:extLst>
          </p:cNvPr>
          <p:cNvSpPr/>
          <p:nvPr userDrawn="1"/>
        </p:nvSpPr>
        <p:spPr>
          <a:xfrm>
            <a:off x="6181816" y="10194473"/>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2" name="Rounded Rectangle 11">
            <a:extLst>
              <a:ext uri="{FF2B5EF4-FFF2-40B4-BE49-F238E27FC236}">
                <a16:creationId xmlns:a16="http://schemas.microsoft.com/office/drawing/2014/main" id="{3B266147-1D67-88E4-9FE7-F833346E464A}"/>
              </a:ext>
            </a:extLst>
          </p:cNvPr>
          <p:cNvSpPr/>
          <p:nvPr userDrawn="1"/>
        </p:nvSpPr>
        <p:spPr>
          <a:xfrm>
            <a:off x="2167377" y="10194473"/>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5" name="Text Placeholder 5">
            <a:extLst>
              <a:ext uri="{FF2B5EF4-FFF2-40B4-BE49-F238E27FC236}">
                <a16:creationId xmlns:a16="http://schemas.microsoft.com/office/drawing/2014/main" id="{6248EF39-489B-0AB6-1C39-97964F6585CC}"/>
              </a:ext>
            </a:extLst>
          </p:cNvPr>
          <p:cNvSpPr>
            <a:spLocks noGrp="1"/>
          </p:cNvSpPr>
          <p:nvPr>
            <p:ph type="body" sz="quarter" idx="21"/>
          </p:nvPr>
        </p:nvSpPr>
        <p:spPr>
          <a:xfrm>
            <a:off x="7051814" y="10503418"/>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16" name="Text Placeholder 5">
            <a:extLst>
              <a:ext uri="{FF2B5EF4-FFF2-40B4-BE49-F238E27FC236}">
                <a16:creationId xmlns:a16="http://schemas.microsoft.com/office/drawing/2014/main" id="{E37917F2-61C0-8B23-0D87-2AA3EEB8377A}"/>
              </a:ext>
            </a:extLst>
          </p:cNvPr>
          <p:cNvSpPr>
            <a:spLocks noGrp="1"/>
          </p:cNvSpPr>
          <p:nvPr>
            <p:ph type="body" sz="quarter" idx="22" hasCustomPrompt="1"/>
          </p:nvPr>
        </p:nvSpPr>
        <p:spPr>
          <a:xfrm>
            <a:off x="2754063" y="10503418"/>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7" name="Title 2">
            <a:extLst>
              <a:ext uri="{FF2B5EF4-FFF2-40B4-BE49-F238E27FC236}">
                <a16:creationId xmlns:a16="http://schemas.microsoft.com/office/drawing/2014/main" id="{3F0C4EB7-81AE-6D10-33F3-83A99AC2F3BA}"/>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8" name="Text Placeholder 4">
            <a:extLst>
              <a:ext uri="{FF2B5EF4-FFF2-40B4-BE49-F238E27FC236}">
                <a16:creationId xmlns:a16="http://schemas.microsoft.com/office/drawing/2014/main" id="{043113C8-679B-440C-38CF-27CC1A6FF3A6}"/>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3" name="Picture 2">
            <a:extLst>
              <a:ext uri="{FF2B5EF4-FFF2-40B4-BE49-F238E27FC236}">
                <a16:creationId xmlns:a16="http://schemas.microsoft.com/office/drawing/2014/main" id="{18947DDD-26C7-6643-F78E-7D846EE616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4" name="Group">
            <a:extLst>
              <a:ext uri="{FF2B5EF4-FFF2-40B4-BE49-F238E27FC236}">
                <a16:creationId xmlns:a16="http://schemas.microsoft.com/office/drawing/2014/main" id="{7ECEA5DF-6E18-3A6E-8D5B-83F815F6641C}"/>
              </a:ext>
            </a:extLst>
          </p:cNvPr>
          <p:cNvGrpSpPr/>
          <p:nvPr userDrawn="1"/>
        </p:nvGrpSpPr>
        <p:grpSpPr>
          <a:xfrm>
            <a:off x="756659" y="-3867"/>
            <a:ext cx="2783909" cy="2014172"/>
            <a:chOff x="-2864397" y="0"/>
            <a:chExt cx="2783907" cy="2014171"/>
          </a:xfrm>
        </p:grpSpPr>
        <p:pic>
          <p:nvPicPr>
            <p:cNvPr id="7" name="Image" descr="Image">
              <a:extLst>
                <a:ext uri="{FF2B5EF4-FFF2-40B4-BE49-F238E27FC236}">
                  <a16:creationId xmlns:a16="http://schemas.microsoft.com/office/drawing/2014/main" id="{7091168A-CF21-90B0-E317-4D5837F6741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13" name="Image" descr="Image">
              <a:extLst>
                <a:ext uri="{FF2B5EF4-FFF2-40B4-BE49-F238E27FC236}">
                  <a16:creationId xmlns:a16="http://schemas.microsoft.com/office/drawing/2014/main" id="{66F1D347-8887-50E1-404D-81CA8EA95453}"/>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9" name="Image" descr="Image">
              <a:extLst>
                <a:ext uri="{FF2B5EF4-FFF2-40B4-BE49-F238E27FC236}">
                  <a16:creationId xmlns:a16="http://schemas.microsoft.com/office/drawing/2014/main" id="{31815DE4-517D-1DFD-DEB0-EFAEBDA0E36C}"/>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99810271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ype 3">
    <p:spTree>
      <p:nvGrpSpPr>
        <p:cNvPr id="1" name=""/>
        <p:cNvGrpSpPr/>
        <p:nvPr/>
      </p:nvGrpSpPr>
      <p:grpSpPr>
        <a:xfrm>
          <a:off x="0" y="0"/>
          <a:ext cx="0" cy="0"/>
          <a:chOff x="0" y="0"/>
          <a:chExt cx="0" cy="0"/>
        </a:xfrm>
      </p:grpSpPr>
      <p:sp>
        <p:nvSpPr>
          <p:cNvPr id="99" name="Rectangle">
            <a:extLst>
              <a:ext uri="{FF2B5EF4-FFF2-40B4-BE49-F238E27FC236}">
                <a16:creationId xmlns:a16="http://schemas.microsoft.com/office/drawing/2014/main" id="{5B500D99-BCA8-5A47-AC2D-7A5DFB585C9A}"/>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04" name="Content Placeholder 7">
            <a:extLst>
              <a:ext uri="{FF2B5EF4-FFF2-40B4-BE49-F238E27FC236}">
                <a16:creationId xmlns:a16="http://schemas.microsoft.com/office/drawing/2014/main" id="{A238D5AC-1068-5240-9AFA-91BA1250D945}"/>
              </a:ext>
            </a:extLst>
          </p:cNvPr>
          <p:cNvSpPr>
            <a:spLocks noGrp="1"/>
          </p:cNvSpPr>
          <p:nvPr>
            <p:ph sz="quarter" idx="11"/>
          </p:nvPr>
        </p:nvSpPr>
        <p:spPr>
          <a:xfrm>
            <a:off x="5486930" y="5334432"/>
            <a:ext cx="13714940" cy="4522264"/>
          </a:xfrm>
        </p:spPr>
        <p:txBody>
          <a:bodyPr>
            <a:normAutofit/>
          </a:bodyPr>
          <a:lstStyle>
            <a:lvl1pPr marL="266700" indent="-266700">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890588" indent="-280988">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2pPr>
            <a:lvl3pPr marL="1470025" indent="-250825">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3pPr>
            <a:lvl4pPr marL="2138363" indent="-309563">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4pPr>
            <a:lvl5pPr marL="2717800" indent="-279400">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5p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US"/>
          </a:p>
        </p:txBody>
      </p:sp>
      <p:pic>
        <p:nvPicPr>
          <p:cNvPr id="4" name="Picture 3">
            <a:extLst>
              <a:ext uri="{FF2B5EF4-FFF2-40B4-BE49-F238E27FC236}">
                <a16:creationId xmlns:a16="http://schemas.microsoft.com/office/drawing/2014/main" id="{4DA99AE5-3E66-BB3F-4028-3D48CC999F2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5" name="Group">
            <a:extLst>
              <a:ext uri="{FF2B5EF4-FFF2-40B4-BE49-F238E27FC236}">
                <a16:creationId xmlns:a16="http://schemas.microsoft.com/office/drawing/2014/main" id="{394FDA65-5E81-1098-0941-1FB18BED14DD}"/>
              </a:ext>
            </a:extLst>
          </p:cNvPr>
          <p:cNvGrpSpPr/>
          <p:nvPr userDrawn="1"/>
        </p:nvGrpSpPr>
        <p:grpSpPr>
          <a:xfrm>
            <a:off x="756659" y="-3867"/>
            <a:ext cx="2783909" cy="2014172"/>
            <a:chOff x="-2864397" y="0"/>
            <a:chExt cx="2783907" cy="2014171"/>
          </a:xfrm>
        </p:grpSpPr>
        <p:pic>
          <p:nvPicPr>
            <p:cNvPr id="6" name="Image" descr="Image">
              <a:extLst>
                <a:ext uri="{FF2B5EF4-FFF2-40B4-BE49-F238E27FC236}">
                  <a16:creationId xmlns:a16="http://schemas.microsoft.com/office/drawing/2014/main" id="{38BA09D8-F8B2-19A8-B70A-1A73ACE241C6}"/>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7" name="Image" descr="Image">
              <a:extLst>
                <a:ext uri="{FF2B5EF4-FFF2-40B4-BE49-F238E27FC236}">
                  <a16:creationId xmlns:a16="http://schemas.microsoft.com/office/drawing/2014/main" id="{C8189981-CA8D-3F41-4C71-452D07E52915}"/>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8" name="Image" descr="Image">
              <a:extLst>
                <a:ext uri="{FF2B5EF4-FFF2-40B4-BE49-F238E27FC236}">
                  <a16:creationId xmlns:a16="http://schemas.microsoft.com/office/drawing/2014/main" id="{F2CA1978-1D7F-9FBC-1610-A6CA7FFAA5B4}"/>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413405103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D2A636C9-947E-150D-EB07-22919761FA60}"/>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16737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9405342"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1664330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8" name="Picture Placeholder 3">
            <a:extLst>
              <a:ext uri="{FF2B5EF4-FFF2-40B4-BE49-F238E27FC236}">
                <a16:creationId xmlns:a16="http://schemas.microsoft.com/office/drawing/2014/main" id="{3A552A97-F867-374E-B40D-BD84D808047E}"/>
              </a:ext>
            </a:extLst>
          </p:cNvPr>
          <p:cNvSpPr>
            <a:spLocks noGrp="1"/>
          </p:cNvSpPr>
          <p:nvPr>
            <p:ph type="pic" sz="quarter" idx="11"/>
          </p:nvPr>
        </p:nvSpPr>
        <p:spPr>
          <a:xfrm>
            <a:off x="2167377" y="4297293"/>
            <a:ext cx="4759266" cy="4172342"/>
          </a:xfrm>
        </p:spPr>
        <p:txBody>
          <a:bodyPr/>
          <a:lstStyle>
            <a:lvl1pPr marL="0" indent="0">
              <a:buNone/>
              <a:defRPr>
                <a:solidFill>
                  <a:schemeClr val="bg1"/>
                </a:solidFill>
              </a:defRPr>
            </a:lvl1pPr>
          </a:lstStyle>
          <a:p>
            <a:r>
              <a:rPr lang="id-ID"/>
              <a:t>Klik ikon untuk menambahkan gambar</a:t>
            </a:r>
            <a:endParaRPr lang="en-US" dirty="0"/>
          </a:p>
        </p:txBody>
      </p:sp>
      <p:sp>
        <p:nvSpPr>
          <p:cNvPr id="29" name="Picture Placeholder 3">
            <a:extLst>
              <a:ext uri="{FF2B5EF4-FFF2-40B4-BE49-F238E27FC236}">
                <a16:creationId xmlns:a16="http://schemas.microsoft.com/office/drawing/2014/main" id="{DB283EA2-01A0-334D-8038-2E3190C1B2B9}"/>
              </a:ext>
            </a:extLst>
          </p:cNvPr>
          <p:cNvSpPr>
            <a:spLocks noGrp="1"/>
          </p:cNvSpPr>
          <p:nvPr>
            <p:ph type="pic" sz="quarter" idx="12"/>
          </p:nvPr>
        </p:nvSpPr>
        <p:spPr>
          <a:xfrm>
            <a:off x="9405342" y="4297293"/>
            <a:ext cx="4759266" cy="4172342"/>
          </a:xfrm>
        </p:spPr>
        <p:txBody>
          <a:bodyPr/>
          <a:lstStyle>
            <a:lvl1pPr marL="0" indent="0">
              <a:buNone/>
              <a:defRPr>
                <a:solidFill>
                  <a:schemeClr val="bg1"/>
                </a:solidFill>
              </a:defRPr>
            </a:lvl1pPr>
          </a:lstStyle>
          <a:p>
            <a:r>
              <a:rPr lang="id-ID"/>
              <a:t>Klik ikon untuk menambahkan gambar</a:t>
            </a:r>
            <a:endParaRPr lang="en-US" dirty="0"/>
          </a:p>
        </p:txBody>
      </p:sp>
      <p:sp>
        <p:nvSpPr>
          <p:cNvPr id="30" name="Picture Placeholder 3">
            <a:extLst>
              <a:ext uri="{FF2B5EF4-FFF2-40B4-BE49-F238E27FC236}">
                <a16:creationId xmlns:a16="http://schemas.microsoft.com/office/drawing/2014/main" id="{B5710E30-F50B-2E47-A284-AB9A73F6AB8F}"/>
              </a:ext>
            </a:extLst>
          </p:cNvPr>
          <p:cNvSpPr>
            <a:spLocks noGrp="1"/>
          </p:cNvSpPr>
          <p:nvPr>
            <p:ph type="pic" sz="quarter" idx="13"/>
          </p:nvPr>
        </p:nvSpPr>
        <p:spPr>
          <a:xfrm>
            <a:off x="16643307" y="4297293"/>
            <a:ext cx="4759266" cy="4172342"/>
          </a:xfrm>
        </p:spPr>
        <p:txBody>
          <a:bodyPr/>
          <a:lstStyle>
            <a:lvl1pPr marL="0" indent="0">
              <a:buNone/>
              <a:defRPr>
                <a:solidFill>
                  <a:schemeClr val="bg1"/>
                </a:solidFill>
              </a:defRPr>
            </a:lvl1pPr>
          </a:lstStyle>
          <a:p>
            <a:r>
              <a:rPr lang="id-ID"/>
              <a:t>Klik ikon untuk menambahkan gambar</a:t>
            </a:r>
            <a:endParaRPr lang="en-US" dirty="0"/>
          </a:p>
        </p:txBody>
      </p:sp>
      <p:pic>
        <p:nvPicPr>
          <p:cNvPr id="4" name="Picture 3">
            <a:extLst>
              <a:ext uri="{FF2B5EF4-FFF2-40B4-BE49-F238E27FC236}">
                <a16:creationId xmlns:a16="http://schemas.microsoft.com/office/drawing/2014/main" id="{80B8984F-75C1-9D5B-FF38-2151D7714128}"/>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14440FB6-864F-EC32-9C12-F5781DD839A1}"/>
              </a:ext>
            </a:extLst>
          </p:cNvPr>
          <p:cNvGrpSpPr/>
          <p:nvPr userDrawn="1"/>
        </p:nvGrpSpPr>
        <p:grpSpPr>
          <a:xfrm>
            <a:off x="756659" y="-3867"/>
            <a:ext cx="2783909" cy="2014172"/>
            <a:chOff x="-2864397" y="0"/>
            <a:chExt cx="2783907" cy="2014171"/>
          </a:xfrm>
        </p:grpSpPr>
        <p:pic>
          <p:nvPicPr>
            <p:cNvPr id="7" name="Image" descr="Image">
              <a:extLst>
                <a:ext uri="{FF2B5EF4-FFF2-40B4-BE49-F238E27FC236}">
                  <a16:creationId xmlns:a16="http://schemas.microsoft.com/office/drawing/2014/main" id="{FD2AEEAF-7ADA-0233-2FB3-A724EEF0325B}"/>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8" name="Image" descr="Image">
              <a:extLst>
                <a:ext uri="{FF2B5EF4-FFF2-40B4-BE49-F238E27FC236}">
                  <a16:creationId xmlns:a16="http://schemas.microsoft.com/office/drawing/2014/main" id="{27230D68-4A71-B42E-9C59-8EFE95EE533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9" name="Image" descr="Image">
              <a:extLst>
                <a:ext uri="{FF2B5EF4-FFF2-40B4-BE49-F238E27FC236}">
                  <a16:creationId xmlns:a16="http://schemas.microsoft.com/office/drawing/2014/main" id="{6FA4D137-12D3-04A4-6F7D-A965125F6540}"/>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50518920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A325C97-8FC1-69A4-76A6-9BFCCE62D08F}"/>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ight Arrow 3">
            <a:extLst>
              <a:ext uri="{FF2B5EF4-FFF2-40B4-BE49-F238E27FC236}">
                <a16:creationId xmlns:a16="http://schemas.microsoft.com/office/drawing/2014/main" id="{8F28C692-0EE9-7D99-17B4-3313049F0A01}"/>
              </a:ext>
            </a:extLst>
          </p:cNvPr>
          <p:cNvSpPr/>
          <p:nvPr userDrawn="1"/>
        </p:nvSpPr>
        <p:spPr>
          <a:xfrm>
            <a:off x="7398337"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 name="Rounded Rectangle 1">
            <a:extLst>
              <a:ext uri="{FF2B5EF4-FFF2-40B4-BE49-F238E27FC236}">
                <a16:creationId xmlns:a16="http://schemas.microsoft.com/office/drawing/2014/main" id="{01B89336-F494-2062-ED79-0A44623AD4C4}"/>
              </a:ext>
            </a:extLst>
          </p:cNvPr>
          <p:cNvSpPr/>
          <p:nvPr userDrawn="1"/>
        </p:nvSpPr>
        <p:spPr>
          <a:xfrm>
            <a:off x="2167377"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594247"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17" name="Rounded Rectangle 16">
            <a:extLst>
              <a:ext uri="{FF2B5EF4-FFF2-40B4-BE49-F238E27FC236}">
                <a16:creationId xmlns:a16="http://schemas.microsoft.com/office/drawing/2014/main" id="{651AEE51-4476-0347-EE71-4727AC7D90CC}"/>
              </a:ext>
            </a:extLst>
          </p:cNvPr>
          <p:cNvSpPr/>
          <p:nvPr userDrawn="1"/>
        </p:nvSpPr>
        <p:spPr>
          <a:xfrm>
            <a:off x="9278138"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C8DF8073-7CBE-78F8-385D-33EC70507F81}"/>
              </a:ext>
            </a:extLst>
          </p:cNvPr>
          <p:cNvSpPr/>
          <p:nvPr userDrawn="1"/>
        </p:nvSpPr>
        <p:spPr>
          <a:xfrm>
            <a:off x="16388899"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3" name="Text Placeholder 5">
            <a:extLst>
              <a:ext uri="{FF2B5EF4-FFF2-40B4-BE49-F238E27FC236}">
                <a16:creationId xmlns:a16="http://schemas.microsoft.com/office/drawing/2014/main" id="{5D06E93C-E9EF-DAD7-BDE3-8DDAB05CDF90}"/>
              </a:ext>
            </a:extLst>
          </p:cNvPr>
          <p:cNvSpPr>
            <a:spLocks noGrp="1"/>
          </p:cNvSpPr>
          <p:nvPr>
            <p:ph type="body" sz="quarter" idx="15"/>
          </p:nvPr>
        </p:nvSpPr>
        <p:spPr>
          <a:xfrm>
            <a:off x="9719708"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4" name="Text Placeholder 5">
            <a:extLst>
              <a:ext uri="{FF2B5EF4-FFF2-40B4-BE49-F238E27FC236}">
                <a16:creationId xmlns:a16="http://schemas.microsoft.com/office/drawing/2014/main" id="{AB64C3FA-E7EC-73CE-DEC9-E0D1DACCC92F}"/>
              </a:ext>
            </a:extLst>
          </p:cNvPr>
          <p:cNvSpPr>
            <a:spLocks noGrp="1"/>
          </p:cNvSpPr>
          <p:nvPr>
            <p:ph type="body" sz="quarter" idx="16"/>
          </p:nvPr>
        </p:nvSpPr>
        <p:spPr>
          <a:xfrm>
            <a:off x="16882946"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31" name="Text Placeholder 5">
            <a:extLst>
              <a:ext uri="{FF2B5EF4-FFF2-40B4-BE49-F238E27FC236}">
                <a16:creationId xmlns:a16="http://schemas.microsoft.com/office/drawing/2014/main" id="{1B745795-7EE3-42BF-EDBE-49D4FAD835F5}"/>
              </a:ext>
            </a:extLst>
          </p:cNvPr>
          <p:cNvSpPr>
            <a:spLocks noGrp="1"/>
          </p:cNvSpPr>
          <p:nvPr>
            <p:ph type="body" sz="quarter" idx="17"/>
          </p:nvPr>
        </p:nvSpPr>
        <p:spPr>
          <a:xfrm>
            <a:off x="2349891" y="10445295"/>
            <a:ext cx="19038148" cy="1701954"/>
          </a:xfrm>
        </p:spPr>
        <p:txBody>
          <a:bodyPr>
            <a:noAutofit/>
          </a:bodyPr>
          <a:lstStyle>
            <a:lvl1pPr marL="0" indent="0">
              <a:buNone/>
              <a:defRPr kumimoji="0" lang="en-US" sz="28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33" name="Right Arrow 32">
            <a:extLst>
              <a:ext uri="{FF2B5EF4-FFF2-40B4-BE49-F238E27FC236}">
                <a16:creationId xmlns:a16="http://schemas.microsoft.com/office/drawing/2014/main" id="{0AE76436-839B-BF36-E19E-893653562EA3}"/>
              </a:ext>
            </a:extLst>
          </p:cNvPr>
          <p:cNvSpPr/>
          <p:nvPr userDrawn="1"/>
        </p:nvSpPr>
        <p:spPr>
          <a:xfrm>
            <a:off x="14509098"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Oval 7">
            <a:extLst>
              <a:ext uri="{FF2B5EF4-FFF2-40B4-BE49-F238E27FC236}">
                <a16:creationId xmlns:a16="http://schemas.microsoft.com/office/drawing/2014/main" id="{DCFF0438-821D-3C18-6D61-1BD73A4DC167}"/>
              </a:ext>
            </a:extLst>
          </p:cNvPr>
          <p:cNvSpPr/>
          <p:nvPr userDrawn="1"/>
        </p:nvSpPr>
        <p:spPr>
          <a:xfrm>
            <a:off x="4241849"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1</a:t>
            </a:r>
          </a:p>
        </p:txBody>
      </p:sp>
      <p:sp>
        <p:nvSpPr>
          <p:cNvPr id="10" name="Oval 9">
            <a:extLst>
              <a:ext uri="{FF2B5EF4-FFF2-40B4-BE49-F238E27FC236}">
                <a16:creationId xmlns:a16="http://schemas.microsoft.com/office/drawing/2014/main" id="{1BC35716-81E4-A54F-3272-89DAA37CF79D}"/>
              </a:ext>
            </a:extLst>
          </p:cNvPr>
          <p:cNvSpPr/>
          <p:nvPr userDrawn="1"/>
        </p:nvSpPr>
        <p:spPr>
          <a:xfrm>
            <a:off x="11279661"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2</a:t>
            </a:r>
          </a:p>
        </p:txBody>
      </p:sp>
      <p:sp>
        <p:nvSpPr>
          <p:cNvPr id="14" name="Oval 13">
            <a:extLst>
              <a:ext uri="{FF2B5EF4-FFF2-40B4-BE49-F238E27FC236}">
                <a16:creationId xmlns:a16="http://schemas.microsoft.com/office/drawing/2014/main" id="{6D587B62-738C-1BE8-E775-FC6EC9D2556E}"/>
              </a:ext>
            </a:extLst>
          </p:cNvPr>
          <p:cNvSpPr/>
          <p:nvPr userDrawn="1"/>
        </p:nvSpPr>
        <p:spPr>
          <a:xfrm>
            <a:off x="18463370"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3</a:t>
            </a:r>
          </a:p>
        </p:txBody>
      </p:sp>
      <p:pic>
        <p:nvPicPr>
          <p:cNvPr id="7" name="Picture 6">
            <a:extLst>
              <a:ext uri="{FF2B5EF4-FFF2-40B4-BE49-F238E27FC236}">
                <a16:creationId xmlns:a16="http://schemas.microsoft.com/office/drawing/2014/main" id="{5EC48672-F1E2-A230-B095-57E67183FCA6}"/>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9" name="Group">
            <a:extLst>
              <a:ext uri="{FF2B5EF4-FFF2-40B4-BE49-F238E27FC236}">
                <a16:creationId xmlns:a16="http://schemas.microsoft.com/office/drawing/2014/main" id="{8D3FDAF8-012C-4D3A-C949-6317F6E219D0}"/>
              </a:ext>
            </a:extLst>
          </p:cNvPr>
          <p:cNvGrpSpPr/>
          <p:nvPr userDrawn="1"/>
        </p:nvGrpSpPr>
        <p:grpSpPr>
          <a:xfrm>
            <a:off x="756659" y="-3867"/>
            <a:ext cx="2783909" cy="2014172"/>
            <a:chOff x="-2864397" y="0"/>
            <a:chExt cx="2783907" cy="2014171"/>
          </a:xfrm>
        </p:grpSpPr>
        <p:pic>
          <p:nvPicPr>
            <p:cNvPr id="11" name="Image" descr="Image">
              <a:extLst>
                <a:ext uri="{FF2B5EF4-FFF2-40B4-BE49-F238E27FC236}">
                  <a16:creationId xmlns:a16="http://schemas.microsoft.com/office/drawing/2014/main" id="{56EB9265-9B68-78E9-B5B8-F2C39D9134A2}"/>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12" name="Image" descr="Image">
              <a:extLst>
                <a:ext uri="{FF2B5EF4-FFF2-40B4-BE49-F238E27FC236}">
                  <a16:creationId xmlns:a16="http://schemas.microsoft.com/office/drawing/2014/main" id="{E445F39B-125D-DE62-15D6-B4FE5E3C4A7D}"/>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5" name="Image" descr="Image">
              <a:extLst>
                <a:ext uri="{FF2B5EF4-FFF2-40B4-BE49-F238E27FC236}">
                  <a16:creationId xmlns:a16="http://schemas.microsoft.com/office/drawing/2014/main" id="{CC8E73D5-72F6-77A3-C650-62976C858480}"/>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80928499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5F33489-AE64-A520-339D-37FA55DCDDCD}"/>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2167377" y="6556917"/>
            <a:ext cx="9768906" cy="5575610"/>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34" name="Picture Placeholder 3">
            <a:extLst>
              <a:ext uri="{FF2B5EF4-FFF2-40B4-BE49-F238E27FC236}">
                <a16:creationId xmlns:a16="http://schemas.microsoft.com/office/drawing/2014/main" id="{199BEEEC-0D44-544B-A30D-8F854BF4A1E2}"/>
              </a:ext>
            </a:extLst>
          </p:cNvPr>
          <p:cNvSpPr>
            <a:spLocks noGrp="1"/>
          </p:cNvSpPr>
          <p:nvPr>
            <p:ph type="pic" sz="quarter" idx="13"/>
          </p:nvPr>
        </p:nvSpPr>
        <p:spPr>
          <a:xfrm>
            <a:off x="12339930" y="4210629"/>
            <a:ext cx="9099057" cy="7921898"/>
          </a:xfrm>
        </p:spPr>
        <p:txBody>
          <a:bodyPr/>
          <a:lstStyle>
            <a:lvl1pPr marL="0" indent="0">
              <a:buNone/>
              <a:defRPr b="0">
                <a:solidFill>
                  <a:schemeClr val="bg1"/>
                </a:solidFill>
              </a:defRPr>
            </a:lvl1pPr>
          </a:lstStyle>
          <a:p>
            <a:r>
              <a:rPr lang="id-ID"/>
              <a:t>Klik ikon untuk menambahkan gambar</a:t>
            </a:r>
            <a:endParaRPr lang="en-US" dirty="0"/>
          </a:p>
        </p:txBody>
      </p:sp>
      <p:sp>
        <p:nvSpPr>
          <p:cNvPr id="6" name="Text Placeholder 5">
            <a:extLst>
              <a:ext uri="{FF2B5EF4-FFF2-40B4-BE49-F238E27FC236}">
                <a16:creationId xmlns:a16="http://schemas.microsoft.com/office/drawing/2014/main" id="{313C6146-DC72-7FB3-6375-B120A24C107F}"/>
              </a:ext>
            </a:extLst>
          </p:cNvPr>
          <p:cNvSpPr>
            <a:spLocks noGrp="1"/>
          </p:cNvSpPr>
          <p:nvPr>
            <p:ph type="body" sz="quarter" idx="17" hasCustomPrompt="1"/>
          </p:nvPr>
        </p:nvSpPr>
        <p:spPr>
          <a:xfrm>
            <a:off x="2166938" y="4210049"/>
            <a:ext cx="9768874" cy="2039112"/>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5" name="Picture 4">
            <a:extLst>
              <a:ext uri="{FF2B5EF4-FFF2-40B4-BE49-F238E27FC236}">
                <a16:creationId xmlns:a16="http://schemas.microsoft.com/office/drawing/2014/main" id="{D5CD14E8-DE1C-14FC-FEA7-30EAAA9BB93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7" name="Group">
            <a:extLst>
              <a:ext uri="{FF2B5EF4-FFF2-40B4-BE49-F238E27FC236}">
                <a16:creationId xmlns:a16="http://schemas.microsoft.com/office/drawing/2014/main" id="{E62B7B4A-4960-D224-2BB3-BD1A6C05E12C}"/>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6F2D1DB1-7918-B846-534B-BCACC79082A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A33628EC-398A-85C8-EA60-202449B367CC}"/>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4EE2131F-630C-FF89-05AC-61DFC8071803}"/>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208532981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28F252AD-5DE4-7070-6059-31CB6E8E15CC}"/>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Or 3">
            <a:extLst>
              <a:ext uri="{FF2B5EF4-FFF2-40B4-BE49-F238E27FC236}">
                <a16:creationId xmlns:a16="http://schemas.microsoft.com/office/drawing/2014/main" id="{E68A1B27-C10C-399D-6C52-E0B8F062FF6D}"/>
              </a:ext>
            </a:extLst>
          </p:cNvPr>
          <p:cNvSpPr/>
          <p:nvPr userDrawn="1"/>
        </p:nvSpPr>
        <p:spPr>
          <a:xfrm>
            <a:off x="7481303" y="3712458"/>
            <a:ext cx="9144000" cy="9144000"/>
          </a:xfrm>
          <a:prstGeom prst="flowChartOr">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cxnSp>
        <p:nvCxnSpPr>
          <p:cNvPr id="8" name="Straight Connector 7">
            <a:extLst>
              <a:ext uri="{FF2B5EF4-FFF2-40B4-BE49-F238E27FC236}">
                <a16:creationId xmlns:a16="http://schemas.microsoft.com/office/drawing/2014/main" id="{9AE1FE12-D6E7-CC76-3FE4-BC8F0EC78DF0}"/>
              </a:ext>
            </a:extLst>
          </p:cNvPr>
          <p:cNvCxnSpPr>
            <a:cxnSpLocks/>
            <a:stCxn id="4" idx="0"/>
          </p:cNvCxnSpPr>
          <p:nvPr userDrawn="1"/>
        </p:nvCxnSpPr>
        <p:spPr>
          <a:xfrm>
            <a:off x="12053303" y="3712458"/>
            <a:ext cx="22098" cy="914400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4945EE12-0322-D3C6-8589-1B9554503365}"/>
              </a:ext>
            </a:extLst>
          </p:cNvPr>
          <p:cNvCxnSpPr>
            <a:cxnSpLocks/>
            <a:endCxn id="4" idx="2"/>
          </p:cNvCxnSpPr>
          <p:nvPr userDrawn="1"/>
        </p:nvCxnSpPr>
        <p:spPr>
          <a:xfrm flipH="1">
            <a:off x="7481303" y="8284458"/>
            <a:ext cx="9144000" cy="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9"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25" name="Text Placeholder 15">
            <a:extLst>
              <a:ext uri="{FF2B5EF4-FFF2-40B4-BE49-F238E27FC236}">
                <a16:creationId xmlns:a16="http://schemas.microsoft.com/office/drawing/2014/main" id="{FC4F9637-2BA1-E3F7-1599-2295EF076CCC}"/>
              </a:ext>
            </a:extLst>
          </p:cNvPr>
          <p:cNvSpPr>
            <a:spLocks noGrp="1"/>
          </p:cNvSpPr>
          <p:nvPr>
            <p:ph type="body" sz="quarter" idx="12" hasCustomPrompt="1"/>
          </p:nvPr>
        </p:nvSpPr>
        <p:spPr>
          <a:xfrm>
            <a:off x="8056949" y="7294814"/>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6" name="Text Placeholder 15">
            <a:extLst>
              <a:ext uri="{FF2B5EF4-FFF2-40B4-BE49-F238E27FC236}">
                <a16:creationId xmlns:a16="http://schemas.microsoft.com/office/drawing/2014/main" id="{47270689-CD03-86EE-AD4E-701F61CD37A1}"/>
              </a:ext>
            </a:extLst>
          </p:cNvPr>
          <p:cNvSpPr>
            <a:spLocks noGrp="1"/>
          </p:cNvSpPr>
          <p:nvPr>
            <p:ph type="body" sz="quarter" idx="13" hasCustomPrompt="1"/>
          </p:nvPr>
        </p:nvSpPr>
        <p:spPr>
          <a:xfrm>
            <a:off x="8056949" y="8617313"/>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8" name="Text Placeholder 15">
            <a:extLst>
              <a:ext uri="{FF2B5EF4-FFF2-40B4-BE49-F238E27FC236}">
                <a16:creationId xmlns:a16="http://schemas.microsoft.com/office/drawing/2014/main" id="{B5939A4B-8504-2C32-E90E-9DA4843EF0EF}"/>
              </a:ext>
            </a:extLst>
          </p:cNvPr>
          <p:cNvSpPr>
            <a:spLocks noGrp="1"/>
          </p:cNvSpPr>
          <p:nvPr>
            <p:ph type="body" sz="quarter" idx="14" hasCustomPrompt="1"/>
          </p:nvPr>
        </p:nvSpPr>
        <p:spPr>
          <a:xfrm>
            <a:off x="12365741" y="7298299"/>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9" name="Text Placeholder 15">
            <a:extLst>
              <a:ext uri="{FF2B5EF4-FFF2-40B4-BE49-F238E27FC236}">
                <a16:creationId xmlns:a16="http://schemas.microsoft.com/office/drawing/2014/main" id="{44D6C0A8-7DC7-6F84-E472-8E0CA423C51E}"/>
              </a:ext>
            </a:extLst>
          </p:cNvPr>
          <p:cNvSpPr>
            <a:spLocks noGrp="1"/>
          </p:cNvSpPr>
          <p:nvPr>
            <p:ph type="body" sz="quarter" idx="15" hasCustomPrompt="1"/>
          </p:nvPr>
        </p:nvSpPr>
        <p:spPr>
          <a:xfrm>
            <a:off x="12427997" y="8595891"/>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9"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1" name="Text Placeholder 15">
            <a:extLst>
              <a:ext uri="{FF2B5EF4-FFF2-40B4-BE49-F238E27FC236}">
                <a16:creationId xmlns:a16="http://schemas.microsoft.com/office/drawing/2014/main" id="{6ADBE3FB-D313-E2BC-715C-D8600CF8BD21}"/>
              </a:ext>
            </a:extLst>
          </p:cNvPr>
          <p:cNvSpPr>
            <a:spLocks noGrp="1"/>
          </p:cNvSpPr>
          <p:nvPr>
            <p:ph type="body" sz="quarter" idx="17" hasCustomPrompt="1"/>
          </p:nvPr>
        </p:nvSpPr>
        <p:spPr>
          <a:xfrm>
            <a:off x="17255744"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2" name="Text Placeholder 15">
            <a:extLst>
              <a:ext uri="{FF2B5EF4-FFF2-40B4-BE49-F238E27FC236}">
                <a16:creationId xmlns:a16="http://schemas.microsoft.com/office/drawing/2014/main" id="{A79FD328-17AF-2BB2-5730-3D5CA0EE9704}"/>
              </a:ext>
            </a:extLst>
          </p:cNvPr>
          <p:cNvSpPr>
            <a:spLocks noGrp="1"/>
          </p:cNvSpPr>
          <p:nvPr>
            <p:ph type="body" sz="quarter" idx="18" hasCustomPrompt="1"/>
          </p:nvPr>
        </p:nvSpPr>
        <p:spPr>
          <a:xfrm>
            <a:off x="17255744"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pic>
        <p:nvPicPr>
          <p:cNvPr id="20" name="Graphic 19" descr="Artificial Intelligence with solid fill">
            <a:extLst>
              <a:ext uri="{FF2B5EF4-FFF2-40B4-BE49-F238E27FC236}">
                <a16:creationId xmlns:a16="http://schemas.microsoft.com/office/drawing/2014/main" id="{717E632E-7C2D-8BE2-BA0D-FBA56ED592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8162" y="4999921"/>
            <a:ext cx="1936946" cy="1936946"/>
          </a:xfrm>
          <a:prstGeom prst="rect">
            <a:avLst/>
          </a:prstGeom>
        </p:spPr>
      </p:pic>
      <p:pic>
        <p:nvPicPr>
          <p:cNvPr id="22" name="Graphic 21" descr="Atom with solid fill">
            <a:extLst>
              <a:ext uri="{FF2B5EF4-FFF2-40B4-BE49-F238E27FC236}">
                <a16:creationId xmlns:a16="http://schemas.microsoft.com/office/drawing/2014/main" id="{CCE4C43E-15B3-15EB-CF11-EB3378A3CE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7038" y="4968699"/>
            <a:ext cx="1958731" cy="1958731"/>
          </a:xfrm>
          <a:prstGeom prst="rect">
            <a:avLst/>
          </a:prstGeom>
        </p:spPr>
      </p:pic>
      <p:pic>
        <p:nvPicPr>
          <p:cNvPr id="24" name="Graphic 23" descr="Bar chart with solid fill">
            <a:extLst>
              <a:ext uri="{FF2B5EF4-FFF2-40B4-BE49-F238E27FC236}">
                <a16:creationId xmlns:a16="http://schemas.microsoft.com/office/drawing/2014/main" id="{0445AAA4-0C9A-80AB-86CE-F91A16FFC2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135" y="9715514"/>
            <a:ext cx="1696410" cy="1696410"/>
          </a:xfrm>
          <a:prstGeom prst="rect">
            <a:avLst/>
          </a:prstGeom>
        </p:spPr>
      </p:pic>
      <p:pic>
        <p:nvPicPr>
          <p:cNvPr id="35" name="Graphic 34" descr="Blockchain with solid fill">
            <a:extLst>
              <a:ext uri="{FF2B5EF4-FFF2-40B4-BE49-F238E27FC236}">
                <a16:creationId xmlns:a16="http://schemas.microsoft.com/office/drawing/2014/main" id="{CB7D00AA-1C33-1508-6057-E10BDF964F0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37038" y="9711819"/>
            <a:ext cx="1700105" cy="1700105"/>
          </a:xfrm>
          <a:prstGeom prst="rect">
            <a:avLst/>
          </a:prstGeom>
        </p:spPr>
      </p:pic>
      <p:pic>
        <p:nvPicPr>
          <p:cNvPr id="5" name="Picture 4">
            <a:extLst>
              <a:ext uri="{FF2B5EF4-FFF2-40B4-BE49-F238E27FC236}">
                <a16:creationId xmlns:a16="http://schemas.microsoft.com/office/drawing/2014/main" id="{C97FCB3B-92B7-9A04-09DB-5667129A353E}"/>
              </a:ext>
              <a:ext uri="{C183D7F6-B498-43B3-948B-1728B52AA6E4}">
                <adec:decorative xmlns:adec="http://schemas.microsoft.com/office/drawing/2017/decorative" val="1"/>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805F1785-290C-1641-A96F-184692C72980}"/>
              </a:ext>
            </a:extLst>
          </p:cNvPr>
          <p:cNvGrpSpPr/>
          <p:nvPr userDrawn="1"/>
        </p:nvGrpSpPr>
        <p:grpSpPr>
          <a:xfrm>
            <a:off x="756659" y="-3867"/>
            <a:ext cx="2783909" cy="2014172"/>
            <a:chOff x="-2864397" y="0"/>
            <a:chExt cx="2783907" cy="2014171"/>
          </a:xfrm>
        </p:grpSpPr>
        <p:pic>
          <p:nvPicPr>
            <p:cNvPr id="9" name="Image" descr="Image">
              <a:extLst>
                <a:ext uri="{FF2B5EF4-FFF2-40B4-BE49-F238E27FC236}">
                  <a16:creationId xmlns:a16="http://schemas.microsoft.com/office/drawing/2014/main" id="{DE051A88-BFBF-58FB-0D20-AA66E50B943F}"/>
                </a:ext>
              </a:extLst>
            </p:cNvPr>
            <p:cNvPicPr>
              <a:picLocks noChangeAspect="1"/>
            </p:cNvPicPr>
            <p:nvPr/>
          </p:nvPicPr>
          <p:blipFill>
            <a:blip r:embed="rId11"/>
            <a:stretch>
              <a:fillRect/>
            </a:stretch>
          </p:blipFill>
          <p:spPr>
            <a:xfrm>
              <a:off x="-2864398" y="-1"/>
              <a:ext cx="630382" cy="1359672"/>
            </a:xfrm>
            <a:prstGeom prst="rect">
              <a:avLst/>
            </a:prstGeom>
            <a:ln w="12700" cap="flat">
              <a:noFill/>
              <a:miter lim="400000"/>
            </a:ln>
            <a:effectLst/>
          </p:spPr>
        </p:pic>
        <p:pic>
          <p:nvPicPr>
            <p:cNvPr id="10" name="Image" descr="Image">
              <a:extLst>
                <a:ext uri="{FF2B5EF4-FFF2-40B4-BE49-F238E27FC236}">
                  <a16:creationId xmlns:a16="http://schemas.microsoft.com/office/drawing/2014/main" id="{FF606EC9-F598-701C-CF2B-AC339348BD1A}"/>
                </a:ext>
              </a:extLst>
            </p:cNvPr>
            <p:cNvPicPr>
              <a:picLocks noChangeAspect="1"/>
            </p:cNvPicPr>
            <p:nvPr/>
          </p:nvPicPr>
          <p:blipFill>
            <a:blip r:embed="rId12"/>
            <a:srcRect t="88153" r="78332"/>
            <a:stretch>
              <a:fillRect/>
            </a:stretch>
          </p:blipFill>
          <p:spPr>
            <a:xfrm>
              <a:off x="-2850027" y="1390294"/>
              <a:ext cx="601633" cy="623878"/>
            </a:xfrm>
            <a:prstGeom prst="rect">
              <a:avLst/>
            </a:prstGeom>
            <a:ln w="12700" cap="flat">
              <a:noFill/>
              <a:miter lim="400000"/>
            </a:ln>
            <a:effectLst/>
          </p:spPr>
        </p:pic>
        <p:pic>
          <p:nvPicPr>
            <p:cNvPr id="11" name="Image" descr="Image">
              <a:extLst>
                <a:ext uri="{FF2B5EF4-FFF2-40B4-BE49-F238E27FC236}">
                  <a16:creationId xmlns:a16="http://schemas.microsoft.com/office/drawing/2014/main" id="{1DD6A07B-1CB5-B903-09DB-950559FCE4E0}"/>
                </a:ext>
              </a:extLst>
            </p:cNvPr>
            <p:cNvPicPr>
              <a:picLocks noChangeAspect="1"/>
            </p:cNvPicPr>
            <p:nvPr/>
          </p:nvPicPr>
          <p:blipFill>
            <a:blip r:embed="rId12"/>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07010292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55631E8-C878-10B3-37B6-B446CE8244F9}"/>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b="0" i="0" dirty="0">
              <a:latin typeface="OCRB" panose="020F0502020204030204" pitchFamily="34" charset="0"/>
              <a:ea typeface="Open Sans Light" pitchFamily="2" charset="0"/>
              <a:cs typeface="OCRB" panose="020F0502020204030204" pitchFamily="34"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8" y="4349750"/>
            <a:ext cx="12097701" cy="3462458"/>
          </a:xfrm>
        </p:spPr>
        <p:txBody>
          <a:bodyPr>
            <a:normAutofit/>
          </a:bodyPr>
          <a:lstStyle>
            <a:lvl1pPr marL="0" indent="0">
              <a:buNone/>
              <a:defRPr sz="4000">
                <a:solidFill>
                  <a:schemeClr val="bg1"/>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8" y="8938684"/>
            <a:ext cx="19839621" cy="3676241"/>
          </a:xfrm>
        </p:spPr>
        <p:txBody>
          <a:bodyPr>
            <a:normAutofit/>
          </a:bodyPr>
          <a:lstStyle>
            <a:lvl1pPr marL="0" indent="0">
              <a:buNone/>
              <a:defRPr sz="3600">
                <a:solidFill>
                  <a:schemeClr val="bg1"/>
                </a:solidFill>
              </a:defRPr>
            </a:lvl1pPr>
            <a:lvl5pPr marL="2438400" indent="0">
              <a:buNone/>
              <a:defRPr/>
            </a:lvl5pPr>
          </a:lstStyle>
          <a:p>
            <a:pPr lvl="0"/>
            <a:r>
              <a:rPr lang="en-US" dirty="0"/>
              <a:t>Click to add text</a:t>
            </a:r>
          </a:p>
        </p:txBody>
      </p:sp>
      <p:pic>
        <p:nvPicPr>
          <p:cNvPr id="5" name="Graphic 4" descr="Checklist with solid fill">
            <a:extLst>
              <a:ext uri="{FF2B5EF4-FFF2-40B4-BE49-F238E27FC236}">
                <a16:creationId xmlns:a16="http://schemas.microsoft.com/office/drawing/2014/main" id="{EEEA3E7D-43D1-BB41-8C28-FEDBD7273D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00" y="4320116"/>
            <a:ext cx="3535680" cy="3535680"/>
          </a:xfrm>
          <a:prstGeom prst="rect">
            <a:avLst/>
          </a:prstGeom>
        </p:spPr>
      </p:pic>
      <p:pic>
        <p:nvPicPr>
          <p:cNvPr id="6" name="Picture 5">
            <a:extLst>
              <a:ext uri="{FF2B5EF4-FFF2-40B4-BE49-F238E27FC236}">
                <a16:creationId xmlns:a16="http://schemas.microsoft.com/office/drawing/2014/main" id="{8D1F61AE-0C1A-636C-687E-207E2A2A70F6}"/>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7" name="Group">
            <a:extLst>
              <a:ext uri="{FF2B5EF4-FFF2-40B4-BE49-F238E27FC236}">
                <a16:creationId xmlns:a16="http://schemas.microsoft.com/office/drawing/2014/main" id="{A734540B-EB64-130D-3523-93575103ED02}"/>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5953221E-8F74-C3B9-7C70-CFB02A3B7E6C}"/>
                </a:ext>
              </a:extLst>
            </p:cNvPr>
            <p:cNvPicPr>
              <a:picLocks noChangeAspect="1"/>
            </p:cNvPicPr>
            <p:nvPr/>
          </p:nvPicPr>
          <p:blipFill>
            <a:blip r:embed="rId5"/>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49A2096B-323B-F3EF-7CC9-DF562AC8C228}"/>
                </a:ext>
              </a:extLst>
            </p:cNvPr>
            <p:cNvPicPr>
              <a:picLocks noChangeAspect="1"/>
            </p:cNvPicPr>
            <p:nvPr/>
          </p:nvPicPr>
          <p:blipFill>
            <a:blip r:embed="rId6"/>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8B7EE6C9-8BC7-CD09-089B-BA35D919D1CC}"/>
                </a:ext>
              </a:extLst>
            </p:cNvPr>
            <p:cNvPicPr>
              <a:picLocks noChangeAspect="1"/>
            </p:cNvPicPr>
            <p:nvPr/>
          </p:nvPicPr>
          <p:blipFill>
            <a:blip r:embed="rId6"/>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222704086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type 4">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57D6C136-B186-B244-9E34-B1B3CC503956}"/>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3176751" y="10942822"/>
            <a:ext cx="8523218" cy="1444847"/>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12684029" y="10972442"/>
            <a:ext cx="8523218" cy="1444848"/>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33" name="Picture Placeholder 3">
            <a:extLst>
              <a:ext uri="{FF2B5EF4-FFF2-40B4-BE49-F238E27FC236}">
                <a16:creationId xmlns:a16="http://schemas.microsoft.com/office/drawing/2014/main" id="{3520A367-5826-4047-8F6E-214336795336}"/>
              </a:ext>
            </a:extLst>
          </p:cNvPr>
          <p:cNvSpPr>
            <a:spLocks noGrp="1"/>
          </p:cNvSpPr>
          <p:nvPr>
            <p:ph type="pic" sz="quarter" idx="11"/>
          </p:nvPr>
        </p:nvSpPr>
        <p:spPr>
          <a:xfrm>
            <a:off x="3176751" y="4582010"/>
            <a:ext cx="8523218" cy="5555977"/>
          </a:xfrm>
        </p:spPr>
        <p:txBody>
          <a:bodyPr/>
          <a:lstStyle>
            <a:lvl1pPr marL="0" indent="0">
              <a:buNone/>
              <a:defRPr>
                <a:solidFill>
                  <a:schemeClr val="bg1"/>
                </a:solidFill>
              </a:defRPr>
            </a:lvl1pPr>
          </a:lstStyle>
          <a:p>
            <a:r>
              <a:rPr lang="id-ID"/>
              <a:t>Klik ikon untuk menambahkan gambar</a:t>
            </a:r>
            <a:endParaRPr lang="en-US" dirty="0"/>
          </a:p>
        </p:txBody>
      </p:sp>
      <p:sp>
        <p:nvSpPr>
          <p:cNvPr id="34" name="Picture Placeholder 3">
            <a:extLst>
              <a:ext uri="{FF2B5EF4-FFF2-40B4-BE49-F238E27FC236}">
                <a16:creationId xmlns:a16="http://schemas.microsoft.com/office/drawing/2014/main" id="{09A473F0-3B7E-704A-AA89-F4277FCB9971}"/>
              </a:ext>
            </a:extLst>
          </p:cNvPr>
          <p:cNvSpPr>
            <a:spLocks noGrp="1"/>
          </p:cNvSpPr>
          <p:nvPr>
            <p:ph type="pic" sz="quarter" idx="12"/>
          </p:nvPr>
        </p:nvSpPr>
        <p:spPr>
          <a:xfrm>
            <a:off x="12684029" y="4582010"/>
            <a:ext cx="8523218" cy="5577461"/>
          </a:xfrm>
        </p:spPr>
        <p:txBody>
          <a:bodyPr/>
          <a:lstStyle>
            <a:lvl1pPr marL="0" indent="0">
              <a:buNone/>
              <a:defRPr>
                <a:solidFill>
                  <a:schemeClr val="bg1"/>
                </a:solidFill>
              </a:defRPr>
            </a:lvl1pPr>
          </a:lstStyle>
          <a:p>
            <a:r>
              <a:rPr lang="id-ID"/>
              <a:t>Klik ikon untuk menambahkan gambar</a:t>
            </a:r>
            <a:endParaRPr lang="en-US" dirty="0"/>
          </a:p>
        </p:txBody>
      </p:sp>
      <p:pic>
        <p:nvPicPr>
          <p:cNvPr id="4" name="Picture 3">
            <a:extLst>
              <a:ext uri="{FF2B5EF4-FFF2-40B4-BE49-F238E27FC236}">
                <a16:creationId xmlns:a16="http://schemas.microsoft.com/office/drawing/2014/main" id="{D5210B6C-2009-3AB9-2B36-C9C111BD1FB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5" name="Group">
            <a:extLst>
              <a:ext uri="{FF2B5EF4-FFF2-40B4-BE49-F238E27FC236}">
                <a16:creationId xmlns:a16="http://schemas.microsoft.com/office/drawing/2014/main" id="{6BFD5909-E19C-D820-5C51-280C15B09CBC}"/>
              </a:ext>
            </a:extLst>
          </p:cNvPr>
          <p:cNvGrpSpPr/>
          <p:nvPr userDrawn="1"/>
        </p:nvGrpSpPr>
        <p:grpSpPr>
          <a:xfrm>
            <a:off x="756659" y="-3867"/>
            <a:ext cx="2783909" cy="2014172"/>
            <a:chOff x="-2864397" y="0"/>
            <a:chExt cx="2783907" cy="2014171"/>
          </a:xfrm>
        </p:grpSpPr>
        <p:pic>
          <p:nvPicPr>
            <p:cNvPr id="6" name="Image" descr="Image">
              <a:extLst>
                <a:ext uri="{FF2B5EF4-FFF2-40B4-BE49-F238E27FC236}">
                  <a16:creationId xmlns:a16="http://schemas.microsoft.com/office/drawing/2014/main" id="{8B08C927-B7A0-43BA-4100-83612BFB59A9}"/>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7" name="Image" descr="Image">
              <a:extLst>
                <a:ext uri="{FF2B5EF4-FFF2-40B4-BE49-F238E27FC236}">
                  <a16:creationId xmlns:a16="http://schemas.microsoft.com/office/drawing/2014/main" id="{6AFC5A1D-896A-4BE5-A25A-A0172137210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8" name="Image" descr="Image">
              <a:extLst>
                <a:ext uri="{FF2B5EF4-FFF2-40B4-BE49-F238E27FC236}">
                  <a16:creationId xmlns:a16="http://schemas.microsoft.com/office/drawing/2014/main" id="{58C85CFC-A584-60C9-398C-FC5F3B10CF07}"/>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77924557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50F1BD6-0F15-C34E-9F74-50970B5378D2}"/>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Chart Placeholder 3">
            <a:extLst>
              <a:ext uri="{FF2B5EF4-FFF2-40B4-BE49-F238E27FC236}">
                <a16:creationId xmlns:a16="http://schemas.microsoft.com/office/drawing/2014/main" id="{64D80AC6-9CFD-09B5-1CEF-F695884CCD02}"/>
              </a:ext>
            </a:extLst>
          </p:cNvPr>
          <p:cNvSpPr>
            <a:spLocks noGrp="1"/>
          </p:cNvSpPr>
          <p:nvPr>
            <p:ph type="chart" sz="quarter" idx="11" hasCustomPrompt="1"/>
          </p:nvPr>
        </p:nvSpPr>
        <p:spPr>
          <a:xfrm>
            <a:off x="11460163" y="3962400"/>
            <a:ext cx="12118975" cy="9083675"/>
          </a:xfrm>
        </p:spPr>
        <p:txBody>
          <a:bodyPr>
            <a:normAutofit/>
          </a:bodyPr>
          <a:lstStyle>
            <a:lvl1pPr marL="0" indent="0">
              <a:buNone/>
              <a:defRPr sz="4000">
                <a:solidFill>
                  <a:schemeClr val="bg1"/>
                </a:solidFill>
              </a:defRPr>
            </a:lvl1pPr>
          </a:lstStyle>
          <a:p>
            <a:r>
              <a:rPr lang="en-US" dirty="0"/>
              <a:t>Click to insert chart</a:t>
            </a:r>
          </a:p>
        </p:txBody>
      </p:sp>
      <p:sp>
        <p:nvSpPr>
          <p:cNvPr id="6" name="Text Placeholder 5">
            <a:extLst>
              <a:ext uri="{FF2B5EF4-FFF2-40B4-BE49-F238E27FC236}">
                <a16:creationId xmlns:a16="http://schemas.microsoft.com/office/drawing/2014/main" id="{DEA6CC15-DCB9-9ABD-A03B-8B586BD05B11}"/>
              </a:ext>
            </a:extLst>
          </p:cNvPr>
          <p:cNvSpPr>
            <a:spLocks noGrp="1"/>
          </p:cNvSpPr>
          <p:nvPr>
            <p:ph type="body" sz="quarter" idx="12"/>
          </p:nvPr>
        </p:nvSpPr>
        <p:spPr>
          <a:xfrm>
            <a:off x="3902075" y="3962399"/>
            <a:ext cx="7010400" cy="4058049"/>
          </a:xfrm>
        </p:spPr>
        <p:txBody>
          <a:bodyPr>
            <a:normAutofit/>
          </a:bodyPr>
          <a:lstStyle>
            <a:lvl1pPr marL="0" indent="0">
              <a:buNone/>
              <a:defRPr sz="3600">
                <a:solidFill>
                  <a:schemeClr val="bg1"/>
                </a:solidFill>
              </a:defRPr>
            </a:lvl1pPr>
          </a:lstStyle>
          <a:p>
            <a:pPr lvl="0"/>
            <a:r>
              <a:rPr lang="id-ID"/>
              <a:t>Klik untuk edit gaya teks Master</a:t>
            </a:r>
          </a:p>
        </p:txBody>
      </p:sp>
      <p:pic>
        <p:nvPicPr>
          <p:cNvPr id="9" name="Graphic 8" descr="Blockchain with solid fill">
            <a:extLst>
              <a:ext uri="{FF2B5EF4-FFF2-40B4-BE49-F238E27FC236}">
                <a16:creationId xmlns:a16="http://schemas.microsoft.com/office/drawing/2014/main" id="{C6F9FEE2-3F55-6EBA-4F92-F43ABD638B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7047" y="3962400"/>
            <a:ext cx="1403522" cy="1403522"/>
          </a:xfrm>
          <a:prstGeom prst="rect">
            <a:avLst/>
          </a:prstGeom>
        </p:spPr>
      </p:pic>
      <p:sp>
        <p:nvSpPr>
          <p:cNvPr id="20" name="Text Placeholder 5">
            <a:extLst>
              <a:ext uri="{FF2B5EF4-FFF2-40B4-BE49-F238E27FC236}">
                <a16:creationId xmlns:a16="http://schemas.microsoft.com/office/drawing/2014/main" id="{8597BD3B-4478-8A1D-BD26-1D9EFAA7FCF2}"/>
              </a:ext>
            </a:extLst>
          </p:cNvPr>
          <p:cNvSpPr>
            <a:spLocks noGrp="1"/>
          </p:cNvSpPr>
          <p:nvPr>
            <p:ph type="body" sz="quarter" idx="13"/>
          </p:nvPr>
        </p:nvSpPr>
        <p:spPr>
          <a:xfrm>
            <a:off x="3902075" y="8861383"/>
            <a:ext cx="7010400" cy="4058049"/>
          </a:xfrm>
        </p:spPr>
        <p:txBody>
          <a:bodyPr>
            <a:normAutofit/>
          </a:bodyPr>
          <a:lstStyle>
            <a:lvl1pPr marL="0" indent="0">
              <a:buNone/>
              <a:defRPr sz="3600">
                <a:solidFill>
                  <a:schemeClr val="bg1"/>
                </a:solidFill>
              </a:defRPr>
            </a:lvl1pPr>
          </a:lstStyle>
          <a:p>
            <a:pPr lvl="0"/>
            <a:r>
              <a:rPr lang="id-ID"/>
              <a:t>Klik untuk edit gaya teks Master</a:t>
            </a:r>
          </a:p>
        </p:txBody>
      </p:sp>
      <p:pic>
        <p:nvPicPr>
          <p:cNvPr id="11" name="Graphic 10" descr="Bullseye with solid fill">
            <a:extLst>
              <a:ext uri="{FF2B5EF4-FFF2-40B4-BE49-F238E27FC236}">
                <a16:creationId xmlns:a16="http://schemas.microsoft.com/office/drawing/2014/main" id="{D6B829BF-9E0D-0105-F75C-8DDD429EFC0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7110" y="8648744"/>
            <a:ext cx="1403521" cy="1403521"/>
          </a:xfrm>
          <a:prstGeom prst="rect">
            <a:avLst/>
          </a:prstGeom>
        </p:spPr>
      </p:pic>
      <p:pic>
        <p:nvPicPr>
          <p:cNvPr id="7" name="Picture 6">
            <a:extLst>
              <a:ext uri="{FF2B5EF4-FFF2-40B4-BE49-F238E27FC236}">
                <a16:creationId xmlns:a16="http://schemas.microsoft.com/office/drawing/2014/main" id="{D0C22165-28E5-078B-D527-EB85E34E9D08}"/>
              </a:ext>
              <a:ext uri="{C183D7F6-B498-43B3-948B-1728B52AA6E4}">
                <adec:decorative xmlns:adec="http://schemas.microsoft.com/office/drawing/2017/decorative" val="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8" name="Group">
            <a:extLst>
              <a:ext uri="{FF2B5EF4-FFF2-40B4-BE49-F238E27FC236}">
                <a16:creationId xmlns:a16="http://schemas.microsoft.com/office/drawing/2014/main" id="{1AB01AB1-EADC-77A2-A940-2DE69B7ABE8E}"/>
              </a:ext>
            </a:extLst>
          </p:cNvPr>
          <p:cNvGrpSpPr/>
          <p:nvPr userDrawn="1"/>
        </p:nvGrpSpPr>
        <p:grpSpPr>
          <a:xfrm>
            <a:off x="756659" y="-3867"/>
            <a:ext cx="2783909" cy="2014172"/>
            <a:chOff x="-2864397" y="0"/>
            <a:chExt cx="2783907" cy="2014171"/>
          </a:xfrm>
        </p:grpSpPr>
        <p:pic>
          <p:nvPicPr>
            <p:cNvPr id="10" name="Image" descr="Image">
              <a:extLst>
                <a:ext uri="{FF2B5EF4-FFF2-40B4-BE49-F238E27FC236}">
                  <a16:creationId xmlns:a16="http://schemas.microsoft.com/office/drawing/2014/main" id="{3B174F11-D671-E0EF-C5C9-332FF7B2255D}"/>
                </a:ext>
              </a:extLst>
            </p:cNvPr>
            <p:cNvPicPr>
              <a:picLocks noChangeAspect="1"/>
            </p:cNvPicPr>
            <p:nvPr/>
          </p:nvPicPr>
          <p:blipFill>
            <a:blip r:embed="rId7"/>
            <a:stretch>
              <a:fillRect/>
            </a:stretch>
          </p:blipFill>
          <p:spPr>
            <a:xfrm>
              <a:off x="-2864398" y="-1"/>
              <a:ext cx="630382" cy="1359672"/>
            </a:xfrm>
            <a:prstGeom prst="rect">
              <a:avLst/>
            </a:prstGeom>
            <a:ln w="12700" cap="flat">
              <a:noFill/>
              <a:miter lim="400000"/>
            </a:ln>
            <a:effectLst/>
          </p:spPr>
        </p:pic>
        <p:pic>
          <p:nvPicPr>
            <p:cNvPr id="12" name="Image" descr="Image">
              <a:extLst>
                <a:ext uri="{FF2B5EF4-FFF2-40B4-BE49-F238E27FC236}">
                  <a16:creationId xmlns:a16="http://schemas.microsoft.com/office/drawing/2014/main" id="{B2D60E6B-CEFB-1201-1ABC-A47A5C6DEDA7}"/>
                </a:ext>
              </a:extLst>
            </p:cNvPr>
            <p:cNvPicPr>
              <a:picLocks noChangeAspect="1"/>
            </p:cNvPicPr>
            <p:nvPr/>
          </p:nvPicPr>
          <p:blipFill>
            <a:blip r:embed="rId8"/>
            <a:srcRect t="88153" r="78332"/>
            <a:stretch>
              <a:fillRect/>
            </a:stretch>
          </p:blipFill>
          <p:spPr>
            <a:xfrm>
              <a:off x="-2850027" y="1390294"/>
              <a:ext cx="601633" cy="623878"/>
            </a:xfrm>
            <a:prstGeom prst="rect">
              <a:avLst/>
            </a:prstGeom>
            <a:ln w="12700" cap="flat">
              <a:noFill/>
              <a:miter lim="400000"/>
            </a:ln>
            <a:effectLst/>
          </p:spPr>
        </p:pic>
        <p:pic>
          <p:nvPicPr>
            <p:cNvPr id="14" name="Image" descr="Image">
              <a:extLst>
                <a:ext uri="{FF2B5EF4-FFF2-40B4-BE49-F238E27FC236}">
                  <a16:creationId xmlns:a16="http://schemas.microsoft.com/office/drawing/2014/main" id="{3ECE39F8-02C5-64A7-9AC5-4BDC8C44E368}"/>
                </a:ext>
              </a:extLst>
            </p:cNvPr>
            <p:cNvPicPr>
              <a:picLocks noChangeAspect="1"/>
            </p:cNvPicPr>
            <p:nvPr/>
          </p:nvPicPr>
          <p:blipFill>
            <a:blip r:embed="rId8"/>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81101224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1" name="Content Placeholder 7">
            <a:extLst>
              <a:ext uri="{FF2B5EF4-FFF2-40B4-BE49-F238E27FC236}">
                <a16:creationId xmlns:a16="http://schemas.microsoft.com/office/drawing/2014/main" id="{CCD29839-25B4-3D48-8D8C-B1D859A74A9A}"/>
              </a:ext>
            </a:extLst>
          </p:cNvPr>
          <p:cNvSpPr>
            <a:spLocks noGrp="1"/>
          </p:cNvSpPr>
          <p:nvPr>
            <p:ph sz="quarter" idx="11"/>
          </p:nvPr>
        </p:nvSpPr>
        <p:spPr>
          <a:xfrm>
            <a:off x="5486930" y="5334432"/>
            <a:ext cx="13714940" cy="4522264"/>
          </a:xfrm>
        </p:spPr>
        <p:txBody>
          <a:bodyPr>
            <a:normAutofit/>
          </a:bodyPr>
          <a:lstStyle>
            <a:lvl1pPr marL="266700" indent="-266700">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1pPr>
            <a:lvl2pPr marL="890588" indent="-280988">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2pPr>
            <a:lvl3pPr marL="1470025" indent="-250825">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3pPr>
            <a:lvl4pPr marL="2138363" indent="-309563">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4pPr>
            <a:lvl5pPr marL="2717800" indent="-279400">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5p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US" dirty="0"/>
          </a:p>
        </p:txBody>
      </p:sp>
      <p:pic>
        <p:nvPicPr>
          <p:cNvPr id="5" name="Picture 4">
            <a:extLst>
              <a:ext uri="{FF2B5EF4-FFF2-40B4-BE49-F238E27FC236}">
                <a16:creationId xmlns:a16="http://schemas.microsoft.com/office/drawing/2014/main" id="{2CB39841-01E8-3B46-1169-9D75B18B74D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2" name="Group">
            <a:extLst>
              <a:ext uri="{FF2B5EF4-FFF2-40B4-BE49-F238E27FC236}">
                <a16:creationId xmlns:a16="http://schemas.microsoft.com/office/drawing/2014/main" id="{AC8C371E-C0F6-4081-3D3F-D6E3528C4285}"/>
              </a:ext>
            </a:extLst>
          </p:cNvPr>
          <p:cNvGrpSpPr/>
          <p:nvPr userDrawn="1"/>
        </p:nvGrpSpPr>
        <p:grpSpPr>
          <a:xfrm>
            <a:off x="756659" y="-3867"/>
            <a:ext cx="2783909" cy="2014172"/>
            <a:chOff x="-2864397" y="0"/>
            <a:chExt cx="2783907" cy="2014171"/>
          </a:xfrm>
        </p:grpSpPr>
        <p:pic>
          <p:nvPicPr>
            <p:cNvPr id="4" name="Image" descr="Image">
              <a:extLst>
                <a:ext uri="{FF2B5EF4-FFF2-40B4-BE49-F238E27FC236}">
                  <a16:creationId xmlns:a16="http://schemas.microsoft.com/office/drawing/2014/main" id="{521B05C9-D576-5C9F-B6FD-5FB48D1A784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6" name="Image" descr="Image">
              <a:extLst>
                <a:ext uri="{FF2B5EF4-FFF2-40B4-BE49-F238E27FC236}">
                  <a16:creationId xmlns:a16="http://schemas.microsoft.com/office/drawing/2014/main" id="{BAAB4BAE-E916-72F8-967D-ECE287538CAD}"/>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7" name="Image" descr="Image">
              <a:extLst>
                <a:ext uri="{FF2B5EF4-FFF2-40B4-BE49-F238E27FC236}">
                  <a16:creationId xmlns:a16="http://schemas.microsoft.com/office/drawing/2014/main" id="{4B27BB17-04E8-65DD-1C87-6ECA478DD2AB}"/>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0902452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type 4">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D051288-6E3E-A95D-1377-4372C7DC1C4F}"/>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3" name="Picture Placeholder 3">
            <a:extLst>
              <a:ext uri="{FF2B5EF4-FFF2-40B4-BE49-F238E27FC236}">
                <a16:creationId xmlns:a16="http://schemas.microsoft.com/office/drawing/2014/main" id="{4D652F67-94A0-0840-AE16-55B87BEAF320}"/>
              </a:ext>
            </a:extLst>
          </p:cNvPr>
          <p:cNvSpPr>
            <a:spLocks noGrp="1"/>
          </p:cNvSpPr>
          <p:nvPr>
            <p:ph type="pic" sz="quarter" idx="11"/>
          </p:nvPr>
        </p:nvSpPr>
        <p:spPr>
          <a:xfrm>
            <a:off x="2167377" y="4120517"/>
            <a:ext cx="9469197" cy="8568593"/>
          </a:xfrm>
        </p:spPr>
        <p:txBody>
          <a:bodyPr/>
          <a:lstStyle>
            <a:lvl1pPr marL="0" indent="0">
              <a:buNone/>
              <a:defRPr>
                <a:solidFill>
                  <a:schemeClr val="bg1"/>
                </a:solidFill>
              </a:defRPr>
            </a:lvl1pPr>
          </a:lstStyle>
          <a:p>
            <a:r>
              <a:rPr lang="id-ID"/>
              <a:t>Klik ikon untuk menambahkan gambar</a:t>
            </a:r>
            <a:endParaRPr lang="en-US" dirty="0"/>
          </a:p>
        </p:txBody>
      </p:sp>
      <p:sp>
        <p:nvSpPr>
          <p:cNvPr id="12" name="Text Placeholder 5">
            <a:extLst>
              <a:ext uri="{FF2B5EF4-FFF2-40B4-BE49-F238E27FC236}">
                <a16:creationId xmlns:a16="http://schemas.microsoft.com/office/drawing/2014/main" id="{6A7F952E-8DC5-6A79-9AE3-813B3AE4D1F2}"/>
              </a:ext>
            </a:extLst>
          </p:cNvPr>
          <p:cNvSpPr>
            <a:spLocks noGrp="1"/>
          </p:cNvSpPr>
          <p:nvPr>
            <p:ph type="body" sz="quarter" idx="16"/>
          </p:nvPr>
        </p:nvSpPr>
        <p:spPr>
          <a:xfrm>
            <a:off x="12747867" y="6462508"/>
            <a:ext cx="8024838" cy="6226602"/>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14" name="Text Placeholder 5">
            <a:extLst>
              <a:ext uri="{FF2B5EF4-FFF2-40B4-BE49-F238E27FC236}">
                <a16:creationId xmlns:a16="http://schemas.microsoft.com/office/drawing/2014/main" id="{BA033C1D-E65C-08C9-F39B-80EFE57D65D8}"/>
              </a:ext>
            </a:extLst>
          </p:cNvPr>
          <p:cNvSpPr>
            <a:spLocks noGrp="1"/>
          </p:cNvSpPr>
          <p:nvPr>
            <p:ph type="body" sz="quarter" idx="17" hasCustomPrompt="1"/>
          </p:nvPr>
        </p:nvSpPr>
        <p:spPr>
          <a:xfrm>
            <a:off x="12747428" y="4115640"/>
            <a:ext cx="8024812" cy="1968425"/>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5" name="Picture 4">
            <a:extLst>
              <a:ext uri="{FF2B5EF4-FFF2-40B4-BE49-F238E27FC236}">
                <a16:creationId xmlns:a16="http://schemas.microsoft.com/office/drawing/2014/main" id="{0079C9F5-AAFF-0002-246E-C6EBF2351B3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19954499-52C9-37B8-CE68-E31F97D9B97E}"/>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1827E7EE-F7D7-B912-1873-48F271C754AF}"/>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97CC2254-DB2F-2222-3ACB-0F4D49DF246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1DEA3358-B0D8-2D88-2DDF-CD2824CEACE3}"/>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13404523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iz layout 1">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ABE8965-C5C7-9C39-4D77-41321DCB42C7}"/>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ound Same Side Corner Rectangle 3">
            <a:extLst>
              <a:ext uri="{FF2B5EF4-FFF2-40B4-BE49-F238E27FC236}">
                <a16:creationId xmlns:a16="http://schemas.microsoft.com/office/drawing/2014/main" id="{FA29A0C7-63A9-37AE-C36E-28D29DB1FC0C}"/>
              </a:ext>
            </a:extLst>
          </p:cNvPr>
          <p:cNvSpPr/>
          <p:nvPr userDrawn="1"/>
        </p:nvSpPr>
        <p:spPr>
          <a:xfrm>
            <a:off x="2124334" y="5228017"/>
            <a:ext cx="7712393" cy="8605898"/>
          </a:xfrm>
          <a:prstGeom prst="round2SameRect">
            <a:avLst>
              <a:gd name="adj1" fmla="val 7123"/>
              <a:gd name="adj2" fmla="val 0"/>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6" name="Text Placeholder 5">
            <a:extLst>
              <a:ext uri="{FF2B5EF4-FFF2-40B4-BE49-F238E27FC236}">
                <a16:creationId xmlns:a16="http://schemas.microsoft.com/office/drawing/2014/main" id="{00BFA553-2EAA-7D5D-66A4-3CB0B3039A4F}"/>
              </a:ext>
            </a:extLst>
          </p:cNvPr>
          <p:cNvSpPr>
            <a:spLocks noGrp="1"/>
          </p:cNvSpPr>
          <p:nvPr>
            <p:ph type="body" sz="quarter" idx="16"/>
          </p:nvPr>
        </p:nvSpPr>
        <p:spPr>
          <a:xfrm>
            <a:off x="2594247" y="7248019"/>
            <a:ext cx="6817382" cy="6226602"/>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pic>
        <p:nvPicPr>
          <p:cNvPr id="6" name="Graphic 5" descr="Help with solid fill">
            <a:extLst>
              <a:ext uri="{FF2B5EF4-FFF2-40B4-BE49-F238E27FC236}">
                <a16:creationId xmlns:a16="http://schemas.microsoft.com/office/drawing/2014/main" id="{5BCC09F5-BEFD-455C-0F2F-F18D468EC78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4247" y="5468810"/>
            <a:ext cx="1427671" cy="1427671"/>
          </a:xfrm>
          <a:prstGeom prst="rect">
            <a:avLst/>
          </a:prstGeom>
        </p:spPr>
      </p:pic>
      <p:sp>
        <p:nvSpPr>
          <p:cNvPr id="8" name="Rounded Rectangle 7">
            <a:extLst>
              <a:ext uri="{FF2B5EF4-FFF2-40B4-BE49-F238E27FC236}">
                <a16:creationId xmlns:a16="http://schemas.microsoft.com/office/drawing/2014/main" id="{7A5EDB33-736C-0AA5-C7CD-BDFF535E7A9C}"/>
              </a:ext>
            </a:extLst>
          </p:cNvPr>
          <p:cNvSpPr/>
          <p:nvPr userDrawn="1"/>
        </p:nvSpPr>
        <p:spPr>
          <a:xfrm>
            <a:off x="11485756" y="5237573"/>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9A29247D-C253-CBDD-13EE-F16B85217807}"/>
              </a:ext>
            </a:extLst>
          </p:cNvPr>
          <p:cNvSpPr/>
          <p:nvPr userDrawn="1"/>
        </p:nvSpPr>
        <p:spPr>
          <a:xfrm>
            <a:off x="11485756" y="6937152"/>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0" name="Rounded Rectangle 19">
            <a:extLst>
              <a:ext uri="{FF2B5EF4-FFF2-40B4-BE49-F238E27FC236}">
                <a16:creationId xmlns:a16="http://schemas.microsoft.com/office/drawing/2014/main" id="{640D50B7-0BFF-E456-7675-C96913EC6D02}"/>
              </a:ext>
            </a:extLst>
          </p:cNvPr>
          <p:cNvSpPr/>
          <p:nvPr userDrawn="1"/>
        </p:nvSpPr>
        <p:spPr>
          <a:xfrm>
            <a:off x="11485756" y="8615938"/>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1" name="Rounded Rectangle 20">
            <a:extLst>
              <a:ext uri="{FF2B5EF4-FFF2-40B4-BE49-F238E27FC236}">
                <a16:creationId xmlns:a16="http://schemas.microsoft.com/office/drawing/2014/main" id="{A4EB9AD0-97D9-EA55-1897-8E787ACA18AD}"/>
              </a:ext>
            </a:extLst>
          </p:cNvPr>
          <p:cNvSpPr/>
          <p:nvPr userDrawn="1"/>
        </p:nvSpPr>
        <p:spPr>
          <a:xfrm>
            <a:off x="11485756" y="10294724"/>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2" name="Rounded Rectangle 21">
            <a:extLst>
              <a:ext uri="{FF2B5EF4-FFF2-40B4-BE49-F238E27FC236}">
                <a16:creationId xmlns:a16="http://schemas.microsoft.com/office/drawing/2014/main" id="{1FE4A142-7345-2F27-77AC-6B8D7F3BB8F0}"/>
              </a:ext>
            </a:extLst>
          </p:cNvPr>
          <p:cNvSpPr/>
          <p:nvPr userDrawn="1"/>
        </p:nvSpPr>
        <p:spPr>
          <a:xfrm>
            <a:off x="11485756" y="11973510"/>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4" name="Text Placeholder 5">
            <a:extLst>
              <a:ext uri="{FF2B5EF4-FFF2-40B4-BE49-F238E27FC236}">
                <a16:creationId xmlns:a16="http://schemas.microsoft.com/office/drawing/2014/main" id="{8ED258EB-0A79-0CC4-9AC5-E5BB65095D9B}"/>
              </a:ext>
            </a:extLst>
          </p:cNvPr>
          <p:cNvSpPr>
            <a:spLocks noGrp="1"/>
          </p:cNvSpPr>
          <p:nvPr>
            <p:ph type="body" sz="quarter" idx="17"/>
          </p:nvPr>
        </p:nvSpPr>
        <p:spPr>
          <a:xfrm>
            <a:off x="11936252" y="5570897"/>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5" name="Text Placeholder 5">
            <a:extLst>
              <a:ext uri="{FF2B5EF4-FFF2-40B4-BE49-F238E27FC236}">
                <a16:creationId xmlns:a16="http://schemas.microsoft.com/office/drawing/2014/main" id="{D7D34A3F-BE3B-171A-71BC-2F827D2C4C80}"/>
              </a:ext>
            </a:extLst>
          </p:cNvPr>
          <p:cNvSpPr>
            <a:spLocks noGrp="1"/>
          </p:cNvSpPr>
          <p:nvPr>
            <p:ph type="body" sz="quarter" idx="18"/>
          </p:nvPr>
        </p:nvSpPr>
        <p:spPr>
          <a:xfrm>
            <a:off x="11936252" y="7270476"/>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6" name="Text Placeholder 5">
            <a:extLst>
              <a:ext uri="{FF2B5EF4-FFF2-40B4-BE49-F238E27FC236}">
                <a16:creationId xmlns:a16="http://schemas.microsoft.com/office/drawing/2014/main" id="{3421587F-10AC-7EBE-6901-E1BA33DF8AE1}"/>
              </a:ext>
            </a:extLst>
          </p:cNvPr>
          <p:cNvSpPr>
            <a:spLocks noGrp="1"/>
          </p:cNvSpPr>
          <p:nvPr>
            <p:ph type="body" sz="quarter" idx="19"/>
          </p:nvPr>
        </p:nvSpPr>
        <p:spPr>
          <a:xfrm>
            <a:off x="11936252" y="8949262"/>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7" name="Text Placeholder 5">
            <a:extLst>
              <a:ext uri="{FF2B5EF4-FFF2-40B4-BE49-F238E27FC236}">
                <a16:creationId xmlns:a16="http://schemas.microsoft.com/office/drawing/2014/main" id="{B1FF3B0B-6113-DB9F-2F3C-96810CE90162}"/>
              </a:ext>
            </a:extLst>
          </p:cNvPr>
          <p:cNvSpPr>
            <a:spLocks noGrp="1"/>
          </p:cNvSpPr>
          <p:nvPr>
            <p:ph type="body" sz="quarter" idx="20"/>
          </p:nvPr>
        </p:nvSpPr>
        <p:spPr>
          <a:xfrm>
            <a:off x="11936252" y="10628048"/>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8" name="Text Placeholder 5">
            <a:extLst>
              <a:ext uri="{FF2B5EF4-FFF2-40B4-BE49-F238E27FC236}">
                <a16:creationId xmlns:a16="http://schemas.microsoft.com/office/drawing/2014/main" id="{1B78CB5C-262B-068C-9251-A2C3C592CF45}"/>
              </a:ext>
            </a:extLst>
          </p:cNvPr>
          <p:cNvSpPr>
            <a:spLocks noGrp="1"/>
          </p:cNvSpPr>
          <p:nvPr>
            <p:ph type="body" sz="quarter" idx="21"/>
          </p:nvPr>
        </p:nvSpPr>
        <p:spPr>
          <a:xfrm>
            <a:off x="11936252" y="12306834"/>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pic>
        <p:nvPicPr>
          <p:cNvPr id="7" name="Picture 6">
            <a:extLst>
              <a:ext uri="{FF2B5EF4-FFF2-40B4-BE49-F238E27FC236}">
                <a16:creationId xmlns:a16="http://schemas.microsoft.com/office/drawing/2014/main" id="{9F9AF533-B5F6-1F4C-DB2A-D5C619F6972D}"/>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9" name="Group">
            <a:extLst>
              <a:ext uri="{FF2B5EF4-FFF2-40B4-BE49-F238E27FC236}">
                <a16:creationId xmlns:a16="http://schemas.microsoft.com/office/drawing/2014/main" id="{CACAE48A-1410-60E4-FCE8-EBA95AD9A7D1}"/>
              </a:ext>
            </a:extLst>
          </p:cNvPr>
          <p:cNvGrpSpPr/>
          <p:nvPr userDrawn="1"/>
        </p:nvGrpSpPr>
        <p:grpSpPr>
          <a:xfrm>
            <a:off x="756659" y="-3867"/>
            <a:ext cx="2783909" cy="2014172"/>
            <a:chOff x="-2864397" y="0"/>
            <a:chExt cx="2783907" cy="2014171"/>
          </a:xfrm>
        </p:grpSpPr>
        <p:pic>
          <p:nvPicPr>
            <p:cNvPr id="10" name="Image" descr="Image">
              <a:extLst>
                <a:ext uri="{FF2B5EF4-FFF2-40B4-BE49-F238E27FC236}">
                  <a16:creationId xmlns:a16="http://schemas.microsoft.com/office/drawing/2014/main" id="{835D3321-F5AB-7B39-240A-709C3EABC96A}"/>
                </a:ext>
              </a:extLst>
            </p:cNvPr>
            <p:cNvPicPr>
              <a:picLocks noChangeAspect="1"/>
            </p:cNvPicPr>
            <p:nvPr/>
          </p:nvPicPr>
          <p:blipFill>
            <a:blip r:embed="rId5"/>
            <a:stretch>
              <a:fillRect/>
            </a:stretch>
          </p:blipFill>
          <p:spPr>
            <a:xfrm>
              <a:off x="-2864398" y="-1"/>
              <a:ext cx="630382" cy="1359672"/>
            </a:xfrm>
            <a:prstGeom prst="rect">
              <a:avLst/>
            </a:prstGeom>
            <a:ln w="12700" cap="flat">
              <a:noFill/>
              <a:miter lim="400000"/>
            </a:ln>
            <a:effectLst/>
          </p:spPr>
        </p:pic>
        <p:pic>
          <p:nvPicPr>
            <p:cNvPr id="11" name="Image" descr="Image">
              <a:extLst>
                <a:ext uri="{FF2B5EF4-FFF2-40B4-BE49-F238E27FC236}">
                  <a16:creationId xmlns:a16="http://schemas.microsoft.com/office/drawing/2014/main" id="{9A5045C5-E6D9-0C02-A60D-808D1A46D9CC}"/>
                </a:ext>
              </a:extLst>
            </p:cNvPr>
            <p:cNvPicPr>
              <a:picLocks noChangeAspect="1"/>
            </p:cNvPicPr>
            <p:nvPr/>
          </p:nvPicPr>
          <p:blipFill>
            <a:blip r:embed="rId6"/>
            <a:srcRect t="88153" r="78332"/>
            <a:stretch>
              <a:fillRect/>
            </a:stretch>
          </p:blipFill>
          <p:spPr>
            <a:xfrm>
              <a:off x="-2850027" y="1390294"/>
              <a:ext cx="601633" cy="623878"/>
            </a:xfrm>
            <a:prstGeom prst="rect">
              <a:avLst/>
            </a:prstGeom>
            <a:ln w="12700" cap="flat">
              <a:noFill/>
              <a:miter lim="400000"/>
            </a:ln>
            <a:effectLst/>
          </p:spPr>
        </p:pic>
        <p:pic>
          <p:nvPicPr>
            <p:cNvPr id="12" name="Image" descr="Image">
              <a:extLst>
                <a:ext uri="{FF2B5EF4-FFF2-40B4-BE49-F238E27FC236}">
                  <a16:creationId xmlns:a16="http://schemas.microsoft.com/office/drawing/2014/main" id="{5C378790-9194-7CF7-64F2-DCDC541DE747}"/>
                </a:ext>
              </a:extLst>
            </p:cNvPr>
            <p:cNvPicPr>
              <a:picLocks noChangeAspect="1"/>
            </p:cNvPicPr>
            <p:nvPr/>
          </p:nvPicPr>
          <p:blipFill>
            <a:blip r:embed="rId6"/>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151361529"/>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type 1">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9823213" y="8366096"/>
            <a:ext cx="4727256" cy="301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sz="2400" dirty="0"/>
              <a:t>UNIVERSITAS</a:t>
            </a:r>
            <a:r>
              <a:rPr sz="2400"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THANK YOU message</a:t>
            </a:r>
            <a:endParaRPr dirty="0"/>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3" name="Picture 2">
            <a:extLst>
              <a:ext uri="{FF2B5EF4-FFF2-40B4-BE49-F238E27FC236}">
                <a16:creationId xmlns:a16="http://schemas.microsoft.com/office/drawing/2014/main" id="{8EBE46FE-17DA-131C-25CA-513E1EB2D6D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49D08008-1FC5-26A6-E9A3-347420006839}"/>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27320987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type 2">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BE73ECD8-9761-904C-83FC-7C21B825FC86}"/>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a:t>THANK YOU message</a:t>
            </a:r>
            <a:endParaRPr/>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3" name="Picture 2">
            <a:extLst>
              <a:ext uri="{FF2B5EF4-FFF2-40B4-BE49-F238E27FC236}">
                <a16:creationId xmlns:a16="http://schemas.microsoft.com/office/drawing/2014/main" id="{C5851190-1E16-8731-05F7-9E415A2E72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16478055-4CD9-7AD2-1E0C-062019F0D612}"/>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10994172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type 2">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F7BB76AE-A45C-1F43-9E7B-E96439A8D439}"/>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ID" dirty="0"/>
              <a:t>Title</a:t>
            </a:r>
            <a:endParaRPr dirty="0"/>
          </a:p>
        </p:txBody>
      </p:sp>
      <p:sp>
        <p:nvSpPr>
          <p:cNvPr id="2" name="Text Placeholder 2">
            <a:extLst>
              <a:ext uri="{FF2B5EF4-FFF2-40B4-BE49-F238E27FC236}">
                <a16:creationId xmlns:a16="http://schemas.microsoft.com/office/drawing/2014/main" id="{23DCB9E1-9FF7-C612-AB16-FF6707878307}"/>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3" name="UNIVERSITAS BINA NUSANTARA">
            <a:extLst>
              <a:ext uri="{FF2B5EF4-FFF2-40B4-BE49-F238E27FC236}">
                <a16:creationId xmlns:a16="http://schemas.microsoft.com/office/drawing/2014/main" id="{76287026-42FF-418F-A536-8F52F4949E8D}"/>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4" name="Picture 3">
            <a:extLst>
              <a:ext uri="{FF2B5EF4-FFF2-40B4-BE49-F238E27FC236}">
                <a16:creationId xmlns:a16="http://schemas.microsoft.com/office/drawing/2014/main" id="{22412E04-E7E5-6907-9DD0-CE975EF3839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1009028" y="758208"/>
            <a:ext cx="2698754" cy="1143002"/>
          </a:xfrm>
          <a:prstGeom prst="rect">
            <a:avLst/>
          </a:prstGeom>
        </p:spPr>
      </p:pic>
      <p:pic>
        <p:nvPicPr>
          <p:cNvPr id="5" name="Image" descr="Image">
            <a:extLst>
              <a:ext uri="{FF2B5EF4-FFF2-40B4-BE49-F238E27FC236}">
                <a16:creationId xmlns:a16="http://schemas.microsoft.com/office/drawing/2014/main" id="{926A66CA-CC36-3D53-1A6D-2BBE35B859D5}"/>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500318571"/>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Section type 1">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C493109-42AD-F678-F34A-9DA73287D10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01451" y="758208"/>
            <a:ext cx="2698754" cy="1143002"/>
          </a:xfrm>
          <a:prstGeom prst="rect">
            <a:avLst/>
          </a:prstGeom>
        </p:spPr>
      </p:pic>
      <p:pic>
        <p:nvPicPr>
          <p:cNvPr id="3" name="Image" descr="Image">
            <a:extLst>
              <a:ext uri="{FF2B5EF4-FFF2-40B4-BE49-F238E27FC236}">
                <a16:creationId xmlns:a16="http://schemas.microsoft.com/office/drawing/2014/main" id="{B64D7030-BF7A-6737-0471-B16F6A5E9140}"/>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8262084"/>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Section type 2">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039E3D91-9575-7645-A4DA-1857555C3973}"/>
              </a:ext>
            </a:extLst>
          </p:cNvPr>
          <p:cNvSpPr/>
          <p:nvPr userDrawn="1"/>
        </p:nvSpPr>
        <p:spPr>
          <a:xfrm>
            <a:off x="0" y="0"/>
            <a:ext cx="24384000" cy="13716000"/>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t>Section Title</a:t>
            </a:r>
          </a:p>
        </p:txBody>
      </p:sp>
      <p:pic>
        <p:nvPicPr>
          <p:cNvPr id="4" name="Picture 3">
            <a:extLst>
              <a:ext uri="{FF2B5EF4-FFF2-40B4-BE49-F238E27FC236}">
                <a16:creationId xmlns:a16="http://schemas.microsoft.com/office/drawing/2014/main" id="{76F37568-0478-FF67-A2F0-B1647C1EC99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24" y="758208"/>
            <a:ext cx="2698754" cy="1143002"/>
          </a:xfrm>
          <a:prstGeom prst="rect">
            <a:avLst/>
          </a:prstGeom>
        </p:spPr>
      </p:pic>
      <p:pic>
        <p:nvPicPr>
          <p:cNvPr id="6" name="Image" descr="Image">
            <a:extLst>
              <a:ext uri="{FF2B5EF4-FFF2-40B4-BE49-F238E27FC236}">
                <a16:creationId xmlns:a16="http://schemas.microsoft.com/office/drawing/2014/main" id="{97B52BDB-6F34-5E38-95B5-002D2E4627EA}"/>
              </a:ext>
            </a:extLst>
          </p:cNvPr>
          <p:cNvPicPr>
            <a:picLocks noChangeAspect="1"/>
          </p:cNvPicPr>
          <p:nvPr userDrawn="1"/>
        </p:nvPicPr>
        <p:blipFill>
          <a:blip r:embed="rId4"/>
          <a:stretch>
            <a:fillRect/>
          </a:stretch>
        </p:blipFill>
        <p:spPr>
          <a:xfrm>
            <a:off x="766722" y="758207"/>
            <a:ext cx="1914972" cy="1143001"/>
          </a:xfrm>
          <a:prstGeom prst="rect">
            <a:avLst/>
          </a:prstGeom>
          <a:ln w="12700">
            <a:miter lim="400000"/>
          </a:ln>
        </p:spPr>
      </p:pic>
    </p:spTree>
    <p:extLst>
      <p:ext uri="{BB962C8B-B14F-4D97-AF65-F5344CB8AC3E}">
        <p14:creationId xmlns:p14="http://schemas.microsoft.com/office/powerpoint/2010/main" val="182120862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Section type 3">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9B58D5CA-1AEF-754B-9F74-AE29F8DD61D5}"/>
              </a:ext>
            </a:extLst>
          </p:cNvPr>
          <p:cNvSpPr/>
          <p:nvPr userDrawn="1"/>
        </p:nvSpPr>
        <p:spPr>
          <a:xfrm>
            <a:off x="-1" y="0"/>
            <a:ext cx="24384001" cy="13716000"/>
          </a:xfrm>
          <a:prstGeom prst="rect">
            <a:avLst/>
          </a:prstGeom>
          <a:gradFill>
            <a:gsLst>
              <a:gs pos="0">
                <a:srgbClr val="F89620"/>
              </a:gs>
              <a:gs pos="100000">
                <a:srgbClr val="FFB03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8174CAF-8FC8-EDAE-768D-30BF901438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24" y="758208"/>
            <a:ext cx="2698754" cy="1143002"/>
          </a:xfrm>
          <a:prstGeom prst="rect">
            <a:avLst/>
          </a:prstGeom>
        </p:spPr>
      </p:pic>
      <p:pic>
        <p:nvPicPr>
          <p:cNvPr id="3" name="Image" descr="Image">
            <a:extLst>
              <a:ext uri="{FF2B5EF4-FFF2-40B4-BE49-F238E27FC236}">
                <a16:creationId xmlns:a16="http://schemas.microsoft.com/office/drawing/2014/main" id="{023E32AF-B055-2D80-60DC-AD951FFC6ECA}"/>
              </a:ext>
            </a:extLst>
          </p:cNvPr>
          <p:cNvPicPr>
            <a:picLocks noChangeAspect="1"/>
          </p:cNvPicPr>
          <p:nvPr userDrawn="1"/>
        </p:nvPicPr>
        <p:blipFill>
          <a:blip r:embed="rId4"/>
          <a:stretch>
            <a:fillRect/>
          </a:stretch>
        </p:blipFill>
        <p:spPr>
          <a:xfrm>
            <a:off x="766722" y="758207"/>
            <a:ext cx="1914972" cy="1143001"/>
          </a:xfrm>
          <a:prstGeom prst="rect">
            <a:avLst/>
          </a:prstGeom>
          <a:ln w="12700">
            <a:miter lim="400000"/>
          </a:ln>
        </p:spPr>
      </p:pic>
    </p:spTree>
    <p:extLst>
      <p:ext uri="{BB962C8B-B14F-4D97-AF65-F5344CB8AC3E}">
        <p14:creationId xmlns:p14="http://schemas.microsoft.com/office/powerpoint/2010/main" val="402990515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 type 4">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D74DB4AE-0419-BC41-9D4A-DC2FB6ABAE92}"/>
              </a:ext>
            </a:extLst>
          </p:cNvPr>
          <p:cNvSpPr/>
          <p:nvPr userDrawn="1"/>
        </p:nvSpPr>
        <p:spPr>
          <a:xfrm>
            <a:off x="0" y="0"/>
            <a:ext cx="24384000" cy="13716000"/>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2E3F9842-C644-B204-B6FB-F1DB2194706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3" name="Image" descr="Image">
            <a:extLst>
              <a:ext uri="{FF2B5EF4-FFF2-40B4-BE49-F238E27FC236}">
                <a16:creationId xmlns:a16="http://schemas.microsoft.com/office/drawing/2014/main" id="{171C5759-0A99-760B-64A0-C6156603CACB}"/>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48888290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Section type 5">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5C668086-F712-8640-8B8D-2424E50E003F}"/>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4CFBCE66-A5E8-A158-9B31-BA9AFC1032C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F25DF897-C0D1-81DA-05D2-9D6EC69E200F}"/>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120730222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Section type 6">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B6B9E9EC-92F4-2943-BCEE-A17DD1A638A8}"/>
              </a:ext>
            </a:extLst>
          </p:cNvPr>
          <p:cNvSpPr/>
          <p:nvPr userDrawn="1"/>
        </p:nvSpPr>
        <p:spPr>
          <a:xfrm>
            <a:off x="-56844" y="-25400"/>
            <a:ext cx="24497688" cy="13766800"/>
          </a:xfrm>
          <a:prstGeom prst="rect">
            <a:avLst/>
          </a:prstGeom>
          <a:gradFill>
            <a:gsLst>
              <a:gs pos="0">
                <a:srgbClr val="315094"/>
              </a:gs>
              <a:gs pos="100000">
                <a:srgbClr val="293C6E"/>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643DC583-F6CD-401E-7E06-373CCF95240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B18B5FE2-77F7-8983-B96D-E39C876C98D9}"/>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51268309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sp>
        <p:nvSpPr>
          <p:cNvPr id="4" name="Slide Number"/>
          <p:cNvSpPr txBox="1">
            <a:spLocks noGrp="1"/>
          </p:cNvSpPr>
          <p:nvPr>
            <p:ph type="sldNum" sz="quarter" idx="2"/>
          </p:nvPr>
        </p:nvSpPr>
        <p:spPr>
          <a:xfrm>
            <a:off x="11989384" y="13076008"/>
            <a:ext cx="392736" cy="379591"/>
          </a:xfrm>
          <a:prstGeom prst="rect">
            <a:avLst/>
          </a:prstGeom>
          <a:ln w="12700">
            <a:miter lim="400000"/>
          </a:ln>
        </p:spPr>
        <p:txBody>
          <a:bodyPr wrap="none" lIns="50800" tIns="50800" rIns="50800" bIns="50800" anchor="b">
            <a:spAutoFit/>
          </a:bodyPr>
          <a:lstStyle>
            <a:lvl1pPr defTabSz="584200">
              <a:defRPr sz="1800">
                <a:solidFill>
                  <a:srgbClr val="000000"/>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fld id="{86CB4B4D-7CA3-9044-876B-883B54F8677D}" type="slidenum">
              <a:rPr lang="en-ID"/>
              <a:pPr/>
              <a:t>‹#›</a:t>
            </a:fld>
            <a:endParaRPr lang="en-ID" dirty="0"/>
          </a:p>
        </p:txBody>
      </p:sp>
    </p:spTree>
  </p:cSld>
  <p:clrMap bg1="lt1" tx1="dk1" bg2="lt2" tx2="dk2" accent1="accent1" accent2="accent2" accent3="accent3" accent4="accent4" accent5="accent5" accent6="accent6" hlink="hlink" folHlink="folHlink"/>
  <p:sldLayoutIdLst>
    <p:sldLayoutId id="2147483672" r:id="rId1"/>
    <p:sldLayoutId id="2147483666" r:id="rId2"/>
    <p:sldLayoutId id="2147483682" r:id="rId3"/>
    <p:sldLayoutId id="2147483673" r:id="rId4"/>
    <p:sldLayoutId id="2147483674" r:id="rId5"/>
    <p:sldLayoutId id="2147483675" r:id="rId6"/>
    <p:sldLayoutId id="2147483676" r:id="rId7"/>
    <p:sldLayoutId id="2147483677" r:id="rId8"/>
    <p:sldLayoutId id="2147483678" r:id="rId9"/>
    <p:sldLayoutId id="2147483679" r:id="rId10"/>
    <p:sldLayoutId id="2147483684" r:id="rId11"/>
    <p:sldLayoutId id="2147483667" r:id="rId12"/>
    <p:sldLayoutId id="2147483668" r:id="rId13"/>
    <p:sldLayoutId id="2147483685" r:id="rId14"/>
    <p:sldLayoutId id="2147483669" r:id="rId15"/>
    <p:sldLayoutId id="2147483683" r:id="rId16"/>
    <p:sldLayoutId id="2147483688" r:id="rId17"/>
    <p:sldLayoutId id="2147483670" r:id="rId18"/>
    <p:sldLayoutId id="2147483687" r:id="rId19"/>
    <p:sldLayoutId id="2147483671" r:id="rId20"/>
    <p:sldLayoutId id="2147483686" r:id="rId21"/>
    <p:sldLayoutId id="2147483680" r:id="rId22"/>
    <p:sldLayoutId id="2147483681" r:id="rId23"/>
  </p:sldLayoutIdLst>
  <p:transition spd="med"/>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Open Sans ExtraBold" panose="020B0606030504020204" pitchFamily="34" charset="0"/>
          <a:ea typeface="Open Sans ExtraBold" panose="020B0606030504020204" pitchFamily="34" charset="0"/>
          <a:cs typeface="Open Sans ExtraBold" panose="020B0606030504020204" pitchFamily="34" charset="0"/>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1pPr>
      <a:lvl2pPr marL="1219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2pPr>
      <a:lvl3pPr marL="1828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3pPr>
      <a:lvl4pPr marL="2438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4pPr>
      <a:lvl5pPr marL="30480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hyperlink" Target="https://www.kaggle.com/competitions/titanic"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3.cs.stonybrook.edu/~cse634/lecture_notes/07preprocessing.pdf" TargetMode="External"/><Relationship Id="rId2" Type="http://schemas.openxmlformats.org/officeDocument/2006/relationships/hyperlink" Target="https://www.stat.cmu.edu/~hseltman/309/Book/chapter4.pdf" TargetMode="External"/><Relationship Id="rId1" Type="http://schemas.openxmlformats.org/officeDocument/2006/relationships/slideLayout" Target="../slideLayouts/slideLayout2.xml"/><Relationship Id="rId6" Type="http://schemas.openxmlformats.org/officeDocument/2006/relationships/hyperlink" Target="https://medium.com/@sariq16/correlation-based-feature-selection-in-a-data-science-project-3ca08d2af5c6" TargetMode="External"/><Relationship Id="rId5" Type="http://schemas.openxmlformats.org/officeDocument/2006/relationships/hyperlink" Target="https://web.cs.hacettepe.edu.tr/~ilyas/Courses/VBM684/lec03-DataPreprocessing.pdf" TargetMode="External"/><Relationship Id="rId4" Type="http://schemas.openxmlformats.org/officeDocument/2006/relationships/hyperlink" Target="https://www.iitr.ac.in/media/facspace/patelfec/16Bit/slides/Lecture-2-Data-Preprocessing-Part-1.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F9371B-F92F-AED8-457A-F4BAE6779B8C}"/>
              </a:ext>
            </a:extLst>
          </p:cNvPr>
          <p:cNvSpPr>
            <a:spLocks noGrp="1"/>
          </p:cNvSpPr>
          <p:nvPr>
            <p:ph type="body" sz="quarter" idx="1"/>
          </p:nvPr>
        </p:nvSpPr>
        <p:spPr/>
        <p:txBody>
          <a:bodyPr lIns="50800" tIns="50800" rIns="50800" bIns="50800" anchor="t">
            <a:normAutofit/>
          </a:bodyPr>
          <a:lstStyle/>
          <a:p>
            <a:r>
              <a:rPr lang="en-US" dirty="0"/>
              <a:t>Session 03-04</a:t>
            </a:r>
          </a:p>
        </p:txBody>
      </p:sp>
      <p:sp>
        <p:nvSpPr>
          <p:cNvPr id="3" name="Title 2">
            <a:extLst>
              <a:ext uri="{FF2B5EF4-FFF2-40B4-BE49-F238E27FC236}">
                <a16:creationId xmlns:a16="http://schemas.microsoft.com/office/drawing/2014/main" id="{05C0E2BF-BBBC-BF27-4255-C5149D193112}"/>
              </a:ext>
            </a:extLst>
          </p:cNvPr>
          <p:cNvSpPr>
            <a:spLocks noGrp="1"/>
          </p:cNvSpPr>
          <p:nvPr>
            <p:ph type="title"/>
          </p:nvPr>
        </p:nvSpPr>
        <p:spPr/>
        <p:txBody>
          <a:bodyPr>
            <a:normAutofit fontScale="90000"/>
          </a:bodyPr>
          <a:lstStyle/>
          <a:p>
            <a:r>
              <a:rPr lang="en-US" dirty="0"/>
              <a:t>Exploratory Data Analysis and Preprocessing Data</a:t>
            </a:r>
          </a:p>
        </p:txBody>
      </p:sp>
      <p:sp>
        <p:nvSpPr>
          <p:cNvPr id="4" name="Text Placeholder 3">
            <a:extLst>
              <a:ext uri="{FF2B5EF4-FFF2-40B4-BE49-F238E27FC236}">
                <a16:creationId xmlns:a16="http://schemas.microsoft.com/office/drawing/2014/main" id="{319DA326-32BB-7EBF-F49C-D0308881B79F}"/>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8075645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4800" dirty="0">
                <a:latin typeface="+mj-lt"/>
              </a:rPr>
              <a:t>Exploratory Data Analysis</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1773238" indent="-914400" algn="just">
              <a:spcBef>
                <a:spcPts val="1800"/>
              </a:spcBef>
            </a:pPr>
            <a:r>
              <a:rPr lang="en-US" sz="3600" dirty="0">
                <a:latin typeface="+mj-lt"/>
              </a:rPr>
              <a:t>Multivariate non-graphical EDA techniques generally show the relationship between two or more variables in the form of either </a:t>
            </a:r>
            <a:r>
              <a:rPr lang="en-US" sz="3600" b="1" dirty="0">
                <a:solidFill>
                  <a:srgbClr val="FF0000"/>
                </a:solidFill>
                <a:latin typeface="+mj-lt"/>
              </a:rPr>
              <a:t>cross-tabulation or correlation</a:t>
            </a:r>
            <a:r>
              <a:rPr lang="en-US" sz="3600" dirty="0">
                <a:latin typeface="+mj-lt"/>
              </a:rPr>
              <a:t>.</a:t>
            </a:r>
          </a:p>
          <a:p>
            <a:pPr marL="1773238" indent="-914400" algn="just">
              <a:spcBef>
                <a:spcPts val="1800"/>
              </a:spcBef>
            </a:pPr>
            <a:endParaRPr lang="en-US" sz="3600" dirty="0">
              <a:latin typeface="+mj-lt"/>
            </a:endParaRPr>
          </a:p>
          <a:p>
            <a:pPr marL="1773238" indent="-914400" algn="just">
              <a:spcBef>
                <a:spcPts val="1800"/>
              </a:spcBef>
            </a:pPr>
            <a:r>
              <a:rPr lang="en-US" sz="3600" dirty="0">
                <a:latin typeface="+mj-lt"/>
              </a:rPr>
              <a:t>Multivariate non-graphical EDA</a:t>
            </a:r>
            <a:endParaRPr kumimoji="0" lang="en-US" sz="3600" b="0" i="0" u="none" strike="noStrike" cap="none" spc="0" normalizeH="0" baseline="0" dirty="0">
              <a:ln>
                <a:noFill/>
              </a:ln>
              <a:solidFill>
                <a:srgbClr val="5E5E5E"/>
              </a:solidFill>
              <a:effectLst/>
              <a:uFillTx/>
              <a:latin typeface="+mj-lt"/>
              <a:ea typeface="+mn-ea"/>
              <a:cs typeface="+mn-cs"/>
              <a:sym typeface="Helvetica Neue"/>
            </a:endParaRPr>
          </a:p>
          <a:p>
            <a:pPr marL="2976563" lvl="2" indent="-914400" algn="just">
              <a:spcBef>
                <a:spcPts val="1800"/>
              </a:spcBef>
            </a:pPr>
            <a:r>
              <a:rPr lang="en-US" sz="3600" dirty="0">
                <a:latin typeface="+mj-lt"/>
              </a:rPr>
              <a:t>Cross Tabulation: performed by making a two-way table with column headings that match the levels of one variable and row headings that match the levels of the other variable, then filling in the counts of all subjects that share a pair of levels</a:t>
            </a:r>
          </a:p>
          <a:p>
            <a:pPr marL="2976563" lvl="2" indent="-914400" algn="just">
              <a:spcBef>
                <a:spcPts val="1800"/>
              </a:spcBef>
            </a:pPr>
            <a:r>
              <a:rPr lang="en-US" sz="3600" dirty="0">
                <a:latin typeface="+mj-lt"/>
              </a:rPr>
              <a:t>Correlation: relation between variables</a:t>
            </a:r>
          </a:p>
        </p:txBody>
      </p:sp>
      <p:sp>
        <p:nvSpPr>
          <p:cNvPr id="2" name="Kotak Teks 1">
            <a:extLst>
              <a:ext uri="{FF2B5EF4-FFF2-40B4-BE49-F238E27FC236}">
                <a16:creationId xmlns:a16="http://schemas.microsoft.com/office/drawing/2014/main" id="{4EB64A10-9785-AFB8-4727-5AD17B6B0367}"/>
              </a:ext>
            </a:extLst>
          </p:cNvPr>
          <p:cNvSpPr txBox="1"/>
          <p:nvPr/>
        </p:nvSpPr>
        <p:spPr>
          <a:xfrm>
            <a:off x="4240017" y="1524312"/>
            <a:ext cx="676948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3600" dirty="0"/>
              <a:t>Multivariate non-graphical EDA</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6" name="Gambar 5">
            <a:extLst>
              <a:ext uri="{FF2B5EF4-FFF2-40B4-BE49-F238E27FC236}">
                <a16:creationId xmlns:a16="http://schemas.microsoft.com/office/drawing/2014/main" id="{5E0855C0-457A-A765-EB2A-8759B4124142}"/>
              </a:ext>
            </a:extLst>
          </p:cNvPr>
          <p:cNvPicPr>
            <a:picLocks noChangeAspect="1"/>
          </p:cNvPicPr>
          <p:nvPr/>
        </p:nvPicPr>
        <p:blipFill>
          <a:blip r:embed="rId2"/>
          <a:stretch>
            <a:fillRect/>
          </a:stretch>
        </p:blipFill>
        <p:spPr>
          <a:xfrm>
            <a:off x="3544768" y="7956705"/>
            <a:ext cx="4578096" cy="4606356"/>
          </a:xfrm>
          <a:prstGeom prst="rect">
            <a:avLst/>
          </a:prstGeom>
        </p:spPr>
      </p:pic>
      <p:pic>
        <p:nvPicPr>
          <p:cNvPr id="10" name="Gambar 9">
            <a:extLst>
              <a:ext uri="{FF2B5EF4-FFF2-40B4-BE49-F238E27FC236}">
                <a16:creationId xmlns:a16="http://schemas.microsoft.com/office/drawing/2014/main" id="{A8858ABC-B1D8-5A41-A907-17916E1501F5}"/>
              </a:ext>
            </a:extLst>
          </p:cNvPr>
          <p:cNvPicPr>
            <a:picLocks noChangeAspect="1"/>
          </p:cNvPicPr>
          <p:nvPr/>
        </p:nvPicPr>
        <p:blipFill>
          <a:blip r:embed="rId3"/>
          <a:stretch>
            <a:fillRect/>
          </a:stretch>
        </p:blipFill>
        <p:spPr>
          <a:xfrm>
            <a:off x="10841790" y="9037490"/>
            <a:ext cx="5891048" cy="2444785"/>
          </a:xfrm>
          <a:prstGeom prst="rect">
            <a:avLst/>
          </a:prstGeom>
        </p:spPr>
      </p:pic>
      <p:sp>
        <p:nvSpPr>
          <p:cNvPr id="11" name="Panah: Kanan 10">
            <a:extLst>
              <a:ext uri="{FF2B5EF4-FFF2-40B4-BE49-F238E27FC236}">
                <a16:creationId xmlns:a16="http://schemas.microsoft.com/office/drawing/2014/main" id="{BC017079-CA49-2FD4-D9FF-588EFB94391E}"/>
              </a:ext>
            </a:extLst>
          </p:cNvPr>
          <p:cNvSpPr/>
          <p:nvPr/>
        </p:nvSpPr>
        <p:spPr>
          <a:xfrm>
            <a:off x="8746435" y="9978887"/>
            <a:ext cx="1709530" cy="1179133"/>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Kotak Teks 11">
            <a:extLst>
              <a:ext uri="{FF2B5EF4-FFF2-40B4-BE49-F238E27FC236}">
                <a16:creationId xmlns:a16="http://schemas.microsoft.com/office/drawing/2014/main" id="{6D0E4A45-A4F7-8818-E744-C99A71B55DB1}"/>
              </a:ext>
            </a:extLst>
          </p:cNvPr>
          <p:cNvSpPr txBox="1"/>
          <p:nvPr/>
        </p:nvSpPr>
        <p:spPr>
          <a:xfrm>
            <a:off x="7077332" y="12777273"/>
            <a:ext cx="4520469"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Cross Tabulation</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291520704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4800" dirty="0">
                <a:latin typeface="+mj-lt"/>
              </a:rPr>
              <a:t>Exploratory Data Analysis</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1773238" indent="-914400" algn="just">
              <a:spcBef>
                <a:spcPts val="1800"/>
              </a:spcBef>
            </a:pPr>
            <a:r>
              <a:rPr lang="en-US" sz="3600" dirty="0"/>
              <a:t>Multivariate</a:t>
            </a:r>
            <a:r>
              <a:rPr lang="en-US" sz="3600" dirty="0">
                <a:latin typeface="+mj-lt"/>
              </a:rPr>
              <a:t> Graphical EDA:</a:t>
            </a:r>
          </a:p>
          <a:p>
            <a:pPr marL="2976563" lvl="2" indent="-914400" algn="just">
              <a:spcBef>
                <a:spcPts val="1800"/>
              </a:spcBef>
            </a:pPr>
            <a:r>
              <a:rPr lang="en-US" sz="3600" dirty="0">
                <a:latin typeface="+mj-lt"/>
              </a:rPr>
              <a:t>Scatterplots</a:t>
            </a:r>
          </a:p>
          <a:p>
            <a:pPr marL="2976563" lvl="2" indent="-914400" algn="just">
              <a:spcBef>
                <a:spcPts val="1800"/>
              </a:spcBef>
            </a:pPr>
            <a:endParaRPr lang="en-US" sz="3600" dirty="0">
              <a:latin typeface="+mj-lt"/>
            </a:endParaRPr>
          </a:p>
        </p:txBody>
      </p:sp>
      <p:sp>
        <p:nvSpPr>
          <p:cNvPr id="2" name="Kotak Teks 1">
            <a:extLst>
              <a:ext uri="{FF2B5EF4-FFF2-40B4-BE49-F238E27FC236}">
                <a16:creationId xmlns:a16="http://schemas.microsoft.com/office/drawing/2014/main" id="{4EB64A10-9785-AFB8-4727-5AD17B6B0367}"/>
              </a:ext>
            </a:extLst>
          </p:cNvPr>
          <p:cNvSpPr txBox="1"/>
          <p:nvPr/>
        </p:nvSpPr>
        <p:spPr>
          <a:xfrm>
            <a:off x="4059682" y="1554243"/>
            <a:ext cx="577401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3600" dirty="0"/>
              <a:t>Multivariate graphical EDA</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8" name="Kotak Teks 7">
            <a:extLst>
              <a:ext uri="{FF2B5EF4-FFF2-40B4-BE49-F238E27FC236}">
                <a16:creationId xmlns:a16="http://schemas.microsoft.com/office/drawing/2014/main" id="{D878C30E-9136-05EB-F686-ECFAD2BD10A0}"/>
              </a:ext>
            </a:extLst>
          </p:cNvPr>
          <p:cNvSpPr txBox="1"/>
          <p:nvPr/>
        </p:nvSpPr>
        <p:spPr>
          <a:xfrm>
            <a:off x="12085176" y="12731960"/>
            <a:ext cx="239007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5E5E5E"/>
                </a:solidFill>
                <a:effectLst/>
                <a:uFillTx/>
                <a:latin typeface="+mn-lt"/>
                <a:ea typeface="+mn-ea"/>
                <a:cs typeface="+mn-cs"/>
                <a:sym typeface="Helvetica Neue"/>
              </a:rPr>
              <a:t>Scatterplot</a:t>
            </a:r>
          </a:p>
        </p:txBody>
      </p:sp>
      <p:pic>
        <p:nvPicPr>
          <p:cNvPr id="6" name="Gambar 5">
            <a:extLst>
              <a:ext uri="{FF2B5EF4-FFF2-40B4-BE49-F238E27FC236}">
                <a16:creationId xmlns:a16="http://schemas.microsoft.com/office/drawing/2014/main" id="{2A658F19-D92D-0C6F-A7A5-85A1316E04B6}"/>
              </a:ext>
            </a:extLst>
          </p:cNvPr>
          <p:cNvPicPr>
            <a:picLocks noChangeAspect="1"/>
          </p:cNvPicPr>
          <p:nvPr/>
        </p:nvPicPr>
        <p:blipFill>
          <a:blip r:embed="rId2"/>
          <a:stretch>
            <a:fillRect/>
          </a:stretch>
        </p:blipFill>
        <p:spPr>
          <a:xfrm>
            <a:off x="8956191" y="5001783"/>
            <a:ext cx="8397531" cy="7505040"/>
          </a:xfrm>
          <a:prstGeom prst="rect">
            <a:avLst/>
          </a:prstGeom>
        </p:spPr>
      </p:pic>
    </p:spTree>
    <p:extLst>
      <p:ext uri="{BB962C8B-B14F-4D97-AF65-F5344CB8AC3E}">
        <p14:creationId xmlns:p14="http://schemas.microsoft.com/office/powerpoint/2010/main" val="150302010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Judul 4">
            <a:extLst>
              <a:ext uri="{FF2B5EF4-FFF2-40B4-BE49-F238E27FC236}">
                <a16:creationId xmlns:a16="http://schemas.microsoft.com/office/drawing/2014/main" id="{C5B773AD-3131-DABC-0943-3C804025A808}"/>
              </a:ext>
            </a:extLst>
          </p:cNvPr>
          <p:cNvSpPr>
            <a:spLocks noGrp="1"/>
          </p:cNvSpPr>
          <p:nvPr>
            <p:ph type="title"/>
          </p:nvPr>
        </p:nvSpPr>
        <p:spPr/>
        <p:txBody>
          <a:bodyPr/>
          <a:lstStyle/>
          <a:p>
            <a:r>
              <a:rPr lang="en-US" dirty="0"/>
              <a:t>Data Preprocessing</a:t>
            </a:r>
          </a:p>
        </p:txBody>
      </p:sp>
    </p:spTree>
    <p:extLst>
      <p:ext uri="{BB962C8B-B14F-4D97-AF65-F5344CB8AC3E}">
        <p14:creationId xmlns:p14="http://schemas.microsoft.com/office/powerpoint/2010/main" val="264383005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4800" dirty="0">
                <a:latin typeface="+mj-lt"/>
              </a:rPr>
              <a:t>Data Preprocessing</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1773238" indent="-914400" algn="just">
              <a:spcBef>
                <a:spcPts val="1800"/>
              </a:spcBef>
            </a:pPr>
            <a:r>
              <a:rPr lang="en-US" sz="3600" dirty="0">
                <a:latin typeface="+mj-lt"/>
              </a:rPr>
              <a:t>Data preprocessing is a step in the data mining and data analysis process that takes raw data and transforms it into a format that can be understood and analyzed by computers and machine learning.</a:t>
            </a:r>
          </a:p>
          <a:p>
            <a:pPr marL="1773238" indent="-914400" algn="just">
              <a:spcBef>
                <a:spcPts val="1800"/>
              </a:spcBef>
            </a:pPr>
            <a:endParaRPr lang="en-US" sz="3600" dirty="0">
              <a:latin typeface="+mj-lt"/>
            </a:endParaRPr>
          </a:p>
          <a:p>
            <a:pPr marL="1773238" indent="-914400" algn="just">
              <a:spcBef>
                <a:spcPts val="1800"/>
              </a:spcBef>
            </a:pPr>
            <a:r>
              <a:rPr lang="en-US" sz="3600" dirty="0">
                <a:latin typeface="+mj-lt"/>
              </a:rPr>
              <a:t>Why data preprocessing?</a:t>
            </a:r>
          </a:p>
          <a:p>
            <a:pPr marL="2976563" lvl="2" indent="-914400" algn="just">
              <a:spcBef>
                <a:spcPts val="1800"/>
              </a:spcBef>
            </a:pPr>
            <a:r>
              <a:rPr lang="en-US" sz="3600" dirty="0">
                <a:latin typeface="+mj-lt"/>
              </a:rPr>
              <a:t>Data in the real world is dirty</a:t>
            </a:r>
          </a:p>
          <a:p>
            <a:pPr marL="3644901" lvl="3" indent="-914400" algn="just">
              <a:spcBef>
                <a:spcPts val="1800"/>
              </a:spcBef>
            </a:pPr>
            <a:r>
              <a:rPr lang="en-US" sz="3600" b="1" dirty="0">
                <a:latin typeface="+mj-lt"/>
              </a:rPr>
              <a:t>incomplete</a:t>
            </a:r>
            <a:r>
              <a:rPr lang="en-US" sz="3600" dirty="0">
                <a:latin typeface="+mj-lt"/>
              </a:rPr>
              <a:t>: lacking attribute values, lacking certain attributes of interest, or containing only aggregate data </a:t>
            </a:r>
          </a:p>
          <a:p>
            <a:pPr marL="3644901" lvl="3" indent="-914400" algn="just">
              <a:spcBef>
                <a:spcPts val="1800"/>
              </a:spcBef>
            </a:pPr>
            <a:r>
              <a:rPr lang="en-US" sz="3600" b="1" dirty="0">
                <a:latin typeface="+mj-lt"/>
              </a:rPr>
              <a:t>noisy</a:t>
            </a:r>
            <a:r>
              <a:rPr lang="en-US" sz="3600" dirty="0">
                <a:latin typeface="+mj-lt"/>
              </a:rPr>
              <a:t>: containing errors or outliers </a:t>
            </a:r>
          </a:p>
          <a:p>
            <a:pPr marL="3644901" lvl="3" indent="-914400" algn="just">
              <a:spcBef>
                <a:spcPts val="1800"/>
              </a:spcBef>
            </a:pPr>
            <a:r>
              <a:rPr lang="en-US" sz="3600" b="1" dirty="0">
                <a:latin typeface="+mj-lt"/>
              </a:rPr>
              <a:t>inconsistent</a:t>
            </a:r>
            <a:r>
              <a:rPr lang="en-US" sz="3600" dirty="0">
                <a:latin typeface="+mj-lt"/>
              </a:rPr>
              <a:t>: containing discrepancies in codes or names</a:t>
            </a:r>
          </a:p>
          <a:p>
            <a:pPr marL="3644901" lvl="3" indent="-914400" algn="just">
              <a:spcBef>
                <a:spcPts val="1800"/>
              </a:spcBef>
            </a:pPr>
            <a:endParaRPr lang="en-US" sz="3600" dirty="0">
              <a:latin typeface="+mj-lt"/>
            </a:endParaRPr>
          </a:p>
          <a:p>
            <a:pPr marL="2976563" lvl="2" indent="-914400" algn="just">
              <a:spcBef>
                <a:spcPts val="1800"/>
              </a:spcBef>
            </a:pPr>
            <a:r>
              <a:rPr lang="en-US" sz="3600" dirty="0">
                <a:latin typeface="+mj-lt"/>
              </a:rPr>
              <a:t>No quality data, no quality mining results!</a:t>
            </a:r>
          </a:p>
          <a:p>
            <a:pPr marL="4224338" lvl="4" indent="-914400" algn="just">
              <a:spcBef>
                <a:spcPts val="1800"/>
              </a:spcBef>
            </a:pPr>
            <a:r>
              <a:rPr lang="en-US" sz="3600" dirty="0">
                <a:latin typeface="+mj-lt"/>
              </a:rPr>
              <a:t>Quality decisions must be based on quality data.</a:t>
            </a:r>
          </a:p>
          <a:p>
            <a:pPr marL="4224338" lvl="4" indent="-914400" algn="just">
              <a:spcBef>
                <a:spcPts val="1800"/>
              </a:spcBef>
            </a:pPr>
            <a:r>
              <a:rPr lang="en-US" sz="3600" dirty="0">
                <a:latin typeface="+mj-lt"/>
              </a:rPr>
              <a:t>Data warehouse needs consistent integration of quality data</a:t>
            </a:r>
          </a:p>
        </p:txBody>
      </p:sp>
    </p:spTree>
    <p:extLst>
      <p:ext uri="{BB962C8B-B14F-4D97-AF65-F5344CB8AC3E}">
        <p14:creationId xmlns:p14="http://schemas.microsoft.com/office/powerpoint/2010/main" val="278143243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4800" dirty="0">
                <a:latin typeface="+mj-lt"/>
              </a:rPr>
              <a:t>Data Preprocessing</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1773238" indent="-914400" algn="just">
              <a:spcBef>
                <a:spcPts val="1800"/>
              </a:spcBef>
            </a:pPr>
            <a:r>
              <a:rPr lang="en-US" sz="4000" dirty="0">
                <a:latin typeface="+mj-lt"/>
              </a:rPr>
              <a:t>Data have quality if they satisfy the requirements of the intended use.</a:t>
            </a:r>
          </a:p>
          <a:p>
            <a:pPr marL="1773238" indent="-914400" algn="just">
              <a:spcBef>
                <a:spcPts val="1800"/>
              </a:spcBef>
            </a:pPr>
            <a:endParaRPr lang="en-US" sz="4000" dirty="0">
              <a:latin typeface="+mj-lt"/>
            </a:endParaRPr>
          </a:p>
          <a:p>
            <a:pPr marL="1773238" indent="-914400" algn="just">
              <a:spcBef>
                <a:spcPts val="1800"/>
              </a:spcBef>
            </a:pPr>
            <a:r>
              <a:rPr lang="en-US" sz="4000" dirty="0">
                <a:latin typeface="+mj-lt"/>
              </a:rPr>
              <a:t>Measures for data quality: A multidimensional view</a:t>
            </a:r>
          </a:p>
          <a:p>
            <a:pPr marL="2976563" lvl="2" indent="-914400" algn="just">
              <a:spcBef>
                <a:spcPts val="1800"/>
              </a:spcBef>
            </a:pPr>
            <a:r>
              <a:rPr lang="en-US" sz="4000" b="1" dirty="0">
                <a:solidFill>
                  <a:srgbClr val="FF0000"/>
                </a:solidFill>
                <a:latin typeface="+mj-lt"/>
              </a:rPr>
              <a:t>Accuracy</a:t>
            </a:r>
            <a:r>
              <a:rPr lang="en-US" sz="4000" dirty="0">
                <a:latin typeface="+mj-lt"/>
              </a:rPr>
              <a:t>: correct or wrong, accurate or not</a:t>
            </a:r>
          </a:p>
          <a:p>
            <a:pPr marL="2976563" lvl="2" indent="-914400" algn="just">
              <a:spcBef>
                <a:spcPts val="1800"/>
              </a:spcBef>
            </a:pPr>
            <a:r>
              <a:rPr lang="en-US" sz="4000" b="1" dirty="0">
                <a:solidFill>
                  <a:srgbClr val="FF0000"/>
                </a:solidFill>
                <a:latin typeface="+mj-lt"/>
              </a:rPr>
              <a:t>Completeness</a:t>
            </a:r>
            <a:r>
              <a:rPr lang="en-US" sz="4000" dirty="0">
                <a:latin typeface="+mj-lt"/>
              </a:rPr>
              <a:t>: not recorded, unavailable, …</a:t>
            </a:r>
          </a:p>
          <a:p>
            <a:pPr marL="2976563" lvl="2" indent="-914400" algn="just">
              <a:spcBef>
                <a:spcPts val="1800"/>
              </a:spcBef>
            </a:pPr>
            <a:r>
              <a:rPr lang="en-US" sz="4000" b="1" dirty="0">
                <a:solidFill>
                  <a:srgbClr val="FF0000"/>
                </a:solidFill>
                <a:latin typeface="+mj-lt"/>
              </a:rPr>
              <a:t>Consistency</a:t>
            </a:r>
            <a:r>
              <a:rPr lang="en-US" sz="4000" dirty="0">
                <a:latin typeface="+mj-lt"/>
              </a:rPr>
              <a:t>: some modified but some not, dangling, …</a:t>
            </a:r>
          </a:p>
          <a:p>
            <a:pPr marL="2976563" lvl="2" indent="-914400" algn="just">
              <a:spcBef>
                <a:spcPts val="1800"/>
              </a:spcBef>
            </a:pPr>
            <a:r>
              <a:rPr lang="en-US" sz="4000" b="1" dirty="0">
                <a:solidFill>
                  <a:srgbClr val="FF0000"/>
                </a:solidFill>
                <a:latin typeface="+mj-lt"/>
              </a:rPr>
              <a:t>Timeliness</a:t>
            </a:r>
            <a:r>
              <a:rPr lang="en-US" sz="4000" dirty="0">
                <a:latin typeface="+mj-lt"/>
              </a:rPr>
              <a:t>: timely update?</a:t>
            </a:r>
          </a:p>
          <a:p>
            <a:pPr marL="2976563" lvl="2" indent="-914400" algn="just">
              <a:spcBef>
                <a:spcPts val="1800"/>
              </a:spcBef>
            </a:pPr>
            <a:r>
              <a:rPr lang="en-US" sz="4000" b="1" dirty="0">
                <a:solidFill>
                  <a:srgbClr val="FF0000"/>
                </a:solidFill>
                <a:latin typeface="+mj-lt"/>
              </a:rPr>
              <a:t>Believability</a:t>
            </a:r>
            <a:r>
              <a:rPr lang="en-US" sz="4000" dirty="0">
                <a:latin typeface="+mj-lt"/>
              </a:rPr>
              <a:t>: how trustable the data are correct?</a:t>
            </a:r>
          </a:p>
          <a:p>
            <a:pPr marL="2976563" lvl="2" indent="-914400" algn="just">
              <a:spcBef>
                <a:spcPts val="1800"/>
              </a:spcBef>
            </a:pPr>
            <a:r>
              <a:rPr lang="en-US" sz="4000" b="1" dirty="0">
                <a:solidFill>
                  <a:srgbClr val="FF0000"/>
                </a:solidFill>
                <a:latin typeface="+mj-lt"/>
              </a:rPr>
              <a:t>Interpretability</a:t>
            </a:r>
            <a:r>
              <a:rPr lang="en-US" sz="4000" dirty="0">
                <a:latin typeface="+mj-lt"/>
              </a:rPr>
              <a:t>: how easily the data can be understood?</a:t>
            </a:r>
          </a:p>
          <a:p>
            <a:pPr marL="2976563" lvl="2" indent="-914400" algn="just">
              <a:spcBef>
                <a:spcPts val="1800"/>
              </a:spcBef>
            </a:pPr>
            <a:endParaRPr lang="en-US" sz="4000" dirty="0">
              <a:latin typeface="+mj-lt"/>
            </a:endParaRPr>
          </a:p>
          <a:p>
            <a:pPr marL="1773238" indent="-914400" algn="just">
              <a:spcBef>
                <a:spcPts val="1800"/>
              </a:spcBef>
            </a:pPr>
            <a:endParaRPr lang="en-US" sz="4000" dirty="0">
              <a:latin typeface="+mj-lt"/>
            </a:endParaRPr>
          </a:p>
        </p:txBody>
      </p:sp>
    </p:spTree>
    <p:extLst>
      <p:ext uri="{BB962C8B-B14F-4D97-AF65-F5344CB8AC3E}">
        <p14:creationId xmlns:p14="http://schemas.microsoft.com/office/powerpoint/2010/main" val="4872270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4800" dirty="0">
                <a:latin typeface="+mj-lt"/>
              </a:rPr>
              <a:t>Data Preprocessing</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1773238" indent="-914400" algn="just">
              <a:spcBef>
                <a:spcPts val="1800"/>
              </a:spcBef>
            </a:pPr>
            <a:r>
              <a:rPr lang="en-US" sz="4000" dirty="0">
                <a:solidFill>
                  <a:schemeClr val="tx1"/>
                </a:solidFill>
                <a:latin typeface="+mj-lt"/>
              </a:rPr>
              <a:t>Major Task in Data Preprocessing:</a:t>
            </a:r>
          </a:p>
          <a:p>
            <a:pPr marL="2976563" lvl="2" indent="-914400" algn="just">
              <a:spcBef>
                <a:spcPts val="1800"/>
              </a:spcBef>
            </a:pPr>
            <a:r>
              <a:rPr lang="en-US" sz="4000" b="1" dirty="0">
                <a:latin typeface="+mj-lt"/>
              </a:rPr>
              <a:t>Data cleaning:</a:t>
            </a:r>
          </a:p>
          <a:p>
            <a:pPr marL="4224338" lvl="4" indent="-914400" algn="just">
              <a:spcBef>
                <a:spcPts val="1800"/>
              </a:spcBef>
            </a:pPr>
            <a:r>
              <a:rPr lang="en-US" sz="4000" dirty="0">
                <a:latin typeface="+mj-lt"/>
              </a:rPr>
              <a:t>Fill in missing values, smooth noisy data, identify or remove outliers, and resolve inconsistencies</a:t>
            </a:r>
          </a:p>
          <a:p>
            <a:pPr marL="2976563" lvl="2" indent="-914400" algn="just">
              <a:spcBef>
                <a:spcPts val="1800"/>
              </a:spcBef>
            </a:pPr>
            <a:r>
              <a:rPr lang="en-US" sz="4000" b="1" dirty="0">
                <a:latin typeface="+mj-lt"/>
              </a:rPr>
              <a:t>Data integration</a:t>
            </a:r>
          </a:p>
          <a:p>
            <a:pPr marL="4224338" lvl="4" indent="-914400" algn="just">
              <a:spcBef>
                <a:spcPts val="1800"/>
              </a:spcBef>
            </a:pPr>
            <a:r>
              <a:rPr lang="en-US" sz="4000" dirty="0">
                <a:latin typeface="+mj-lt"/>
              </a:rPr>
              <a:t>Integration of multiple databases, data cubes, or files</a:t>
            </a:r>
          </a:p>
          <a:p>
            <a:pPr marL="2976563" lvl="2" indent="-914400" algn="just">
              <a:spcBef>
                <a:spcPts val="1800"/>
              </a:spcBef>
            </a:pPr>
            <a:r>
              <a:rPr lang="en-US" sz="4000" b="1" dirty="0">
                <a:latin typeface="+mj-lt"/>
              </a:rPr>
              <a:t>Data transformation </a:t>
            </a:r>
          </a:p>
          <a:p>
            <a:pPr marL="4224338" lvl="4" indent="-914400" algn="just">
              <a:spcBef>
                <a:spcPts val="1800"/>
              </a:spcBef>
            </a:pPr>
            <a:r>
              <a:rPr lang="en-US" sz="4000" dirty="0">
                <a:latin typeface="+mj-lt"/>
              </a:rPr>
              <a:t>Normalization and aggregation</a:t>
            </a:r>
          </a:p>
          <a:p>
            <a:pPr marL="2976563" lvl="2" indent="-914400" algn="just">
              <a:spcBef>
                <a:spcPts val="1800"/>
              </a:spcBef>
            </a:pPr>
            <a:r>
              <a:rPr lang="en-US" sz="4000" b="1" dirty="0">
                <a:solidFill>
                  <a:schemeClr val="tx1"/>
                </a:solidFill>
                <a:latin typeface="+mj-lt"/>
              </a:rPr>
              <a:t>Data Reduction</a:t>
            </a:r>
          </a:p>
          <a:p>
            <a:pPr marL="4224338" lvl="4" indent="-914400" algn="just">
              <a:spcBef>
                <a:spcPts val="1800"/>
              </a:spcBef>
            </a:pPr>
            <a:r>
              <a:rPr lang="en-US" sz="4000" dirty="0">
                <a:latin typeface="+mj-lt"/>
              </a:rPr>
              <a:t>Obtains reduced representation in volume but produces the same or similar analytical results</a:t>
            </a:r>
            <a:endParaRPr lang="en-US" sz="4000" dirty="0">
              <a:solidFill>
                <a:schemeClr val="tx1"/>
              </a:solidFill>
              <a:latin typeface="+mj-lt"/>
            </a:endParaRPr>
          </a:p>
          <a:p>
            <a:pPr marL="2976563" lvl="2" indent="-914400" algn="just">
              <a:spcBef>
                <a:spcPts val="1800"/>
              </a:spcBef>
            </a:pPr>
            <a:r>
              <a:rPr lang="en-US" sz="4000" b="1" dirty="0">
                <a:latin typeface="+mj-lt"/>
              </a:rPr>
              <a:t>Data discretization</a:t>
            </a:r>
            <a:endParaRPr lang="en-US" sz="4000" b="1" dirty="0">
              <a:solidFill>
                <a:schemeClr val="tx1"/>
              </a:solidFill>
              <a:latin typeface="+mj-lt"/>
            </a:endParaRPr>
          </a:p>
          <a:p>
            <a:pPr marL="4224338" lvl="4" indent="-914400" algn="just">
              <a:spcBef>
                <a:spcPts val="1800"/>
              </a:spcBef>
            </a:pPr>
            <a:r>
              <a:rPr lang="en-US" sz="4000" dirty="0">
                <a:latin typeface="+mj-lt"/>
              </a:rPr>
              <a:t>Part of data reduction but with particular importance, especially for numerical data</a:t>
            </a:r>
            <a:endParaRPr lang="en-US" sz="4000" dirty="0">
              <a:solidFill>
                <a:schemeClr val="tx1"/>
              </a:solidFill>
              <a:latin typeface="+mj-lt"/>
            </a:endParaRPr>
          </a:p>
          <a:p>
            <a:pPr marL="2976563" lvl="2" indent="-914400" algn="just">
              <a:spcBef>
                <a:spcPts val="1800"/>
              </a:spcBef>
            </a:pPr>
            <a:endParaRPr lang="en-US" sz="4000" dirty="0">
              <a:solidFill>
                <a:schemeClr val="tx1"/>
              </a:solidFill>
              <a:latin typeface="+mj-lt"/>
            </a:endParaRPr>
          </a:p>
        </p:txBody>
      </p:sp>
    </p:spTree>
    <p:extLst>
      <p:ext uri="{BB962C8B-B14F-4D97-AF65-F5344CB8AC3E}">
        <p14:creationId xmlns:p14="http://schemas.microsoft.com/office/powerpoint/2010/main" val="208701254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4800" dirty="0">
                <a:latin typeface="+mj-lt"/>
              </a:rPr>
              <a:t>Data Preprocessing</a:t>
            </a:r>
          </a:p>
        </p:txBody>
      </p:sp>
      <p:sp>
        <p:nvSpPr>
          <p:cNvPr id="3" name="Tampungan Konten 2">
            <a:extLst>
              <a:ext uri="{FF2B5EF4-FFF2-40B4-BE49-F238E27FC236}">
                <a16:creationId xmlns:a16="http://schemas.microsoft.com/office/drawing/2014/main" id="{3C4419A4-C593-9DCC-3E6B-06F3B3538937}"/>
              </a:ext>
            </a:extLst>
          </p:cNvPr>
          <p:cNvSpPr>
            <a:spLocks noGrp="1"/>
          </p:cNvSpPr>
          <p:nvPr>
            <p:ph sz="quarter" idx="11"/>
          </p:nvPr>
        </p:nvSpPr>
        <p:spPr/>
        <p:txBody>
          <a:bodyPr/>
          <a:lstStyle/>
          <a:p>
            <a:endParaRPr lang="en-US"/>
          </a:p>
        </p:txBody>
      </p:sp>
      <p:pic>
        <p:nvPicPr>
          <p:cNvPr id="1026" name="Picture 2" descr="Data Preprocessing in Data Mining - A Hands On Guide">
            <a:extLst>
              <a:ext uri="{FF2B5EF4-FFF2-40B4-BE49-F238E27FC236}">
                <a16:creationId xmlns:a16="http://schemas.microsoft.com/office/drawing/2014/main" id="{27F4FE7E-E7E5-DBC5-8C5A-0A952FCC3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8130" y="2571749"/>
            <a:ext cx="13247028" cy="10644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10619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4800" dirty="0">
                <a:latin typeface="+mj-lt"/>
              </a:rPr>
              <a:t>Data Preprocessing</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fontScale="92500" lnSpcReduction="10000"/>
          </a:bodyPr>
          <a:lstStyle/>
          <a:p>
            <a:pPr marL="1773238" indent="-914400" algn="just">
              <a:spcBef>
                <a:spcPts val="1800"/>
              </a:spcBef>
            </a:pPr>
            <a:r>
              <a:rPr lang="en-US" sz="4000" dirty="0">
                <a:solidFill>
                  <a:schemeClr val="tx1"/>
                </a:solidFill>
                <a:latin typeface="+mj-lt"/>
              </a:rPr>
              <a:t>Noise: </a:t>
            </a:r>
          </a:p>
          <a:p>
            <a:pPr marL="2397126" lvl="1" indent="-914400" algn="just">
              <a:spcBef>
                <a:spcPts val="1800"/>
              </a:spcBef>
            </a:pPr>
            <a:endParaRPr lang="en-US" sz="4000" dirty="0">
              <a:solidFill>
                <a:schemeClr val="tx1"/>
              </a:solidFill>
              <a:latin typeface="+mj-lt"/>
            </a:endParaRPr>
          </a:p>
          <a:p>
            <a:pPr marL="2976563" lvl="2" indent="-914400" algn="just">
              <a:spcBef>
                <a:spcPts val="1800"/>
              </a:spcBef>
            </a:pPr>
            <a:r>
              <a:rPr lang="en-US" sz="4000" dirty="0">
                <a:solidFill>
                  <a:schemeClr val="tx1"/>
                </a:solidFill>
                <a:latin typeface="+mj-lt"/>
              </a:rPr>
              <a:t>If users believe the data are dirty, they are unlikely to trust the results of any data mining that has been applied to it.</a:t>
            </a:r>
          </a:p>
          <a:p>
            <a:pPr marL="2976563" lvl="2" indent="-914400" algn="just">
              <a:spcBef>
                <a:spcPts val="1800"/>
              </a:spcBef>
            </a:pPr>
            <a:r>
              <a:rPr lang="en-US" sz="4000" dirty="0">
                <a:solidFill>
                  <a:schemeClr val="tx1"/>
                </a:solidFill>
                <a:latin typeface="+mj-lt"/>
              </a:rPr>
              <a:t>Dirty data can cause confusion for the mining procedure, resulting in unreliable output</a:t>
            </a:r>
          </a:p>
          <a:p>
            <a:pPr marL="2976563" lvl="2" indent="-914400" algn="just">
              <a:spcBef>
                <a:spcPts val="1800"/>
              </a:spcBef>
            </a:pPr>
            <a:endParaRPr lang="en-US" sz="4000" dirty="0">
              <a:solidFill>
                <a:schemeClr val="tx1"/>
              </a:solidFill>
              <a:latin typeface="+mj-lt"/>
            </a:endParaRPr>
          </a:p>
          <a:p>
            <a:pPr marL="1773238" indent="-914400" algn="just">
              <a:spcBef>
                <a:spcPts val="1800"/>
              </a:spcBef>
            </a:pPr>
            <a:r>
              <a:rPr lang="en-US" sz="4000" dirty="0">
                <a:solidFill>
                  <a:schemeClr val="tx1"/>
                </a:solidFill>
                <a:latin typeface="+mj-lt"/>
              </a:rPr>
              <a:t>Data Cleaning Problem:</a:t>
            </a:r>
          </a:p>
          <a:p>
            <a:pPr marL="2976563" lvl="2" indent="-914400" algn="just">
              <a:spcBef>
                <a:spcPts val="1800"/>
              </a:spcBef>
            </a:pPr>
            <a:r>
              <a:rPr lang="en-US" sz="4000" b="1" dirty="0">
                <a:solidFill>
                  <a:srgbClr val="FF0000"/>
                </a:solidFill>
                <a:latin typeface="+mj-lt"/>
              </a:rPr>
              <a:t>incomplete</a:t>
            </a:r>
            <a:r>
              <a:rPr lang="en-US" sz="4000" dirty="0">
                <a:solidFill>
                  <a:schemeClr val="tx1"/>
                </a:solidFill>
                <a:latin typeface="+mj-lt"/>
              </a:rPr>
              <a:t>: lacking attribute values, lacking certain attributes of interest, or containing only aggregate data</a:t>
            </a:r>
          </a:p>
          <a:p>
            <a:pPr marL="2730501" lvl="3" indent="0" algn="just">
              <a:spcBef>
                <a:spcPts val="1800"/>
              </a:spcBef>
              <a:buNone/>
            </a:pPr>
            <a:r>
              <a:rPr lang="en-US" sz="4000" dirty="0" err="1">
                <a:solidFill>
                  <a:schemeClr val="tx1"/>
                </a:solidFill>
                <a:latin typeface="+mj-lt"/>
              </a:rPr>
              <a:t>e.g</a:t>
            </a:r>
            <a:r>
              <a:rPr lang="en-US" sz="4000" dirty="0">
                <a:solidFill>
                  <a:schemeClr val="tx1"/>
                </a:solidFill>
                <a:latin typeface="+mj-lt"/>
              </a:rPr>
              <a:t>: </a:t>
            </a:r>
            <a:r>
              <a:rPr lang="en-US" sz="2800" dirty="0"/>
              <a:t>Occupation = “ ” (missing data)</a:t>
            </a:r>
            <a:endParaRPr lang="en-US" sz="4000" dirty="0">
              <a:solidFill>
                <a:schemeClr val="tx1"/>
              </a:solidFill>
              <a:latin typeface="+mj-lt"/>
            </a:endParaRPr>
          </a:p>
          <a:p>
            <a:pPr marL="2976563" lvl="2" indent="-914400" algn="just">
              <a:spcBef>
                <a:spcPts val="1800"/>
              </a:spcBef>
            </a:pPr>
            <a:r>
              <a:rPr lang="en-US" sz="4000" b="1" dirty="0">
                <a:solidFill>
                  <a:srgbClr val="FF0000"/>
                </a:solidFill>
                <a:latin typeface="+mj-lt"/>
              </a:rPr>
              <a:t>noisy</a:t>
            </a:r>
            <a:r>
              <a:rPr lang="en-US" sz="4000" dirty="0">
                <a:latin typeface="+mj-lt"/>
              </a:rPr>
              <a:t>: containing noise, errors, or outliers</a:t>
            </a:r>
          </a:p>
          <a:p>
            <a:pPr marL="2730501" lvl="3" indent="0" algn="just">
              <a:spcBef>
                <a:spcPts val="1800"/>
              </a:spcBef>
              <a:buNone/>
            </a:pPr>
            <a:r>
              <a:rPr lang="en-US" sz="4000" dirty="0" err="1">
                <a:solidFill>
                  <a:schemeClr val="tx1"/>
                </a:solidFill>
                <a:latin typeface="+mj-lt"/>
              </a:rPr>
              <a:t>e.g</a:t>
            </a:r>
            <a:r>
              <a:rPr lang="en-US" sz="4000" dirty="0">
                <a:solidFill>
                  <a:schemeClr val="tx1"/>
                </a:solidFill>
                <a:latin typeface="+mj-lt"/>
              </a:rPr>
              <a:t>: </a:t>
            </a:r>
            <a:r>
              <a:rPr lang="en-US" sz="2800" dirty="0"/>
              <a:t>Salary = “−10” (an error)</a:t>
            </a:r>
            <a:endParaRPr lang="en-US" sz="4000" dirty="0">
              <a:solidFill>
                <a:schemeClr val="tx1"/>
              </a:solidFill>
              <a:latin typeface="+mj-lt"/>
            </a:endParaRPr>
          </a:p>
          <a:p>
            <a:pPr marL="2976563" lvl="2" indent="-914400" algn="just">
              <a:spcBef>
                <a:spcPts val="1800"/>
              </a:spcBef>
            </a:pPr>
            <a:r>
              <a:rPr lang="en-US" sz="4000" b="1" dirty="0">
                <a:solidFill>
                  <a:srgbClr val="FF0000"/>
                </a:solidFill>
                <a:latin typeface="+mj-lt"/>
              </a:rPr>
              <a:t>inconsistent</a:t>
            </a:r>
            <a:r>
              <a:rPr lang="en-US" sz="4000" dirty="0">
                <a:latin typeface="+mj-lt"/>
              </a:rPr>
              <a:t>: containing discrepancies in codes or names, e.g.,</a:t>
            </a:r>
          </a:p>
          <a:p>
            <a:pPr marL="2730501" lvl="3" indent="0" algn="just">
              <a:spcBef>
                <a:spcPts val="1800"/>
              </a:spcBef>
              <a:buNone/>
            </a:pPr>
            <a:r>
              <a:rPr lang="en-US" sz="4000" dirty="0" err="1">
                <a:latin typeface="+mj-lt"/>
              </a:rPr>
              <a:t>e.g</a:t>
            </a:r>
            <a:r>
              <a:rPr lang="en-US" sz="4000" dirty="0">
                <a:latin typeface="+mj-lt"/>
              </a:rPr>
              <a:t>: </a:t>
            </a:r>
            <a:r>
              <a:rPr lang="en-US" sz="2800" dirty="0"/>
              <a:t>Was rating “1, 2, 3”, now rating “A, B, C” </a:t>
            </a:r>
            <a:endParaRPr lang="en-US" sz="4000" dirty="0">
              <a:latin typeface="+mj-lt"/>
            </a:endParaRPr>
          </a:p>
          <a:p>
            <a:pPr marL="2976563" lvl="2" indent="-914400" algn="just">
              <a:spcBef>
                <a:spcPts val="1800"/>
              </a:spcBef>
            </a:pPr>
            <a:r>
              <a:rPr lang="en-US" sz="4000" b="1" dirty="0">
                <a:solidFill>
                  <a:srgbClr val="FF0000"/>
                </a:solidFill>
                <a:latin typeface="+mj-lt"/>
              </a:rPr>
              <a:t>intentional</a:t>
            </a:r>
            <a:r>
              <a:rPr lang="en-US" sz="4000" dirty="0">
                <a:latin typeface="+mj-lt"/>
              </a:rPr>
              <a:t>: (e.g., disguised missing data)</a:t>
            </a:r>
            <a:endParaRPr lang="en-US" sz="4000" dirty="0">
              <a:solidFill>
                <a:schemeClr val="tx1"/>
              </a:solidFill>
              <a:latin typeface="+mj-lt"/>
            </a:endParaRPr>
          </a:p>
          <a:p>
            <a:pPr marL="2976563" lvl="2" indent="-914400" algn="just">
              <a:spcBef>
                <a:spcPts val="1800"/>
              </a:spcBef>
            </a:pPr>
            <a:endParaRPr lang="en-US" sz="4000" dirty="0">
              <a:solidFill>
                <a:schemeClr val="tx1"/>
              </a:solidFill>
              <a:latin typeface="+mj-lt"/>
            </a:endParaRPr>
          </a:p>
          <a:p>
            <a:pPr marL="2976563" lvl="2" indent="-914400" algn="just">
              <a:spcBef>
                <a:spcPts val="1800"/>
              </a:spcBef>
            </a:pPr>
            <a:endParaRPr lang="en-US" sz="4000" dirty="0">
              <a:solidFill>
                <a:schemeClr val="tx1"/>
              </a:solidFill>
              <a:latin typeface="+mj-lt"/>
            </a:endParaRPr>
          </a:p>
        </p:txBody>
      </p:sp>
      <p:sp>
        <p:nvSpPr>
          <p:cNvPr id="2" name="Kotak Teks 1">
            <a:extLst>
              <a:ext uri="{FF2B5EF4-FFF2-40B4-BE49-F238E27FC236}">
                <a16:creationId xmlns:a16="http://schemas.microsoft.com/office/drawing/2014/main" id="{D9DB80CB-F00E-577E-7826-8AD95851C3A5}"/>
              </a:ext>
            </a:extLst>
          </p:cNvPr>
          <p:cNvSpPr txBox="1"/>
          <p:nvPr/>
        </p:nvSpPr>
        <p:spPr>
          <a:xfrm>
            <a:off x="4240017" y="1450507"/>
            <a:ext cx="309860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i="0" u="none" strike="noStrike" cap="none" spc="0" normalizeH="0" baseline="0" dirty="0">
                <a:ln>
                  <a:noFill/>
                </a:ln>
                <a:solidFill>
                  <a:srgbClr val="5E5E5E"/>
                </a:solidFill>
                <a:effectLst/>
                <a:uFillTx/>
                <a:latin typeface="+mn-lt"/>
                <a:ea typeface="+mn-ea"/>
                <a:cs typeface="+mn-cs"/>
                <a:sym typeface="Helvetica Neue"/>
              </a:rPr>
              <a:t>Data Cleaning</a:t>
            </a:r>
          </a:p>
        </p:txBody>
      </p:sp>
    </p:spTree>
    <p:extLst>
      <p:ext uri="{BB962C8B-B14F-4D97-AF65-F5344CB8AC3E}">
        <p14:creationId xmlns:p14="http://schemas.microsoft.com/office/powerpoint/2010/main" val="308239307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4800" dirty="0">
                <a:latin typeface="+mj-lt"/>
              </a:rPr>
              <a:t>Data Preprocessing</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1773238" indent="-914400" algn="just">
              <a:spcBef>
                <a:spcPts val="1800"/>
              </a:spcBef>
            </a:pPr>
            <a:r>
              <a:rPr lang="en-US" sz="3600" dirty="0">
                <a:solidFill>
                  <a:schemeClr val="tx1"/>
                </a:solidFill>
                <a:latin typeface="+mj-lt"/>
              </a:rPr>
              <a:t>Incomplete Data:</a:t>
            </a:r>
          </a:p>
          <a:p>
            <a:pPr marL="2397126" lvl="1" indent="-914400" algn="just">
              <a:spcBef>
                <a:spcPts val="1800"/>
              </a:spcBef>
            </a:pPr>
            <a:r>
              <a:rPr lang="en-US" sz="3600" dirty="0">
                <a:solidFill>
                  <a:schemeClr val="tx1"/>
                </a:solidFill>
                <a:latin typeface="+mj-lt"/>
              </a:rPr>
              <a:t>Missing data may be due to</a:t>
            </a:r>
          </a:p>
          <a:p>
            <a:pPr marL="3644901" lvl="3" indent="-914400" algn="just">
              <a:spcBef>
                <a:spcPts val="1800"/>
              </a:spcBef>
            </a:pPr>
            <a:r>
              <a:rPr lang="en-US" sz="3600" dirty="0">
                <a:solidFill>
                  <a:schemeClr val="tx1"/>
                </a:solidFill>
                <a:latin typeface="+mj-lt"/>
              </a:rPr>
              <a:t>equipment malfunction</a:t>
            </a:r>
          </a:p>
          <a:p>
            <a:pPr marL="3644901" lvl="3" indent="-914400" algn="just">
              <a:spcBef>
                <a:spcPts val="1800"/>
              </a:spcBef>
            </a:pPr>
            <a:r>
              <a:rPr lang="en-US" sz="3600" dirty="0">
                <a:solidFill>
                  <a:schemeClr val="tx1"/>
                </a:solidFill>
                <a:latin typeface="+mj-lt"/>
              </a:rPr>
              <a:t>inconsistent with other recorded data and thus deleted</a:t>
            </a:r>
          </a:p>
          <a:p>
            <a:pPr marL="3644901" lvl="3" indent="-914400" algn="just">
              <a:spcBef>
                <a:spcPts val="1800"/>
              </a:spcBef>
            </a:pPr>
            <a:r>
              <a:rPr lang="en-US" sz="3600" dirty="0">
                <a:solidFill>
                  <a:schemeClr val="tx1"/>
                </a:solidFill>
                <a:latin typeface="+mj-lt"/>
              </a:rPr>
              <a:t>data not entered due to misunderstanding</a:t>
            </a:r>
          </a:p>
          <a:p>
            <a:pPr marL="3644901" lvl="3" indent="-914400" algn="just">
              <a:spcBef>
                <a:spcPts val="1800"/>
              </a:spcBef>
            </a:pPr>
            <a:r>
              <a:rPr lang="en-US" sz="3600" dirty="0">
                <a:solidFill>
                  <a:schemeClr val="tx1"/>
                </a:solidFill>
                <a:latin typeface="+mj-lt"/>
              </a:rPr>
              <a:t>certain data may not be considered important at the time of entry</a:t>
            </a:r>
          </a:p>
          <a:p>
            <a:pPr marL="3644901" lvl="3" indent="-914400" algn="just">
              <a:spcBef>
                <a:spcPts val="1800"/>
              </a:spcBef>
            </a:pPr>
            <a:r>
              <a:rPr lang="en-US" sz="3600" dirty="0">
                <a:solidFill>
                  <a:schemeClr val="tx1"/>
                </a:solidFill>
                <a:latin typeface="+mj-lt"/>
              </a:rPr>
              <a:t>not register history or changes of the data</a:t>
            </a:r>
          </a:p>
          <a:p>
            <a:pPr marL="2054226" lvl="1" indent="-571500" algn="just">
              <a:spcBef>
                <a:spcPts val="1800"/>
              </a:spcBef>
            </a:pPr>
            <a:r>
              <a:rPr lang="en-US" sz="3600" dirty="0">
                <a:solidFill>
                  <a:schemeClr val="tx1"/>
                </a:solidFill>
                <a:latin typeface="+mj-lt"/>
              </a:rPr>
              <a:t>How to handle missing data:</a:t>
            </a:r>
          </a:p>
          <a:p>
            <a:pPr marL="3302001" lvl="3" indent="-571500" algn="just">
              <a:spcBef>
                <a:spcPts val="1800"/>
              </a:spcBef>
            </a:pPr>
            <a:r>
              <a:rPr lang="en-US" sz="3600" dirty="0">
                <a:solidFill>
                  <a:schemeClr val="tx1"/>
                </a:solidFill>
                <a:latin typeface="+mj-lt"/>
              </a:rPr>
              <a:t>Ignore or remove the missing tuple</a:t>
            </a:r>
          </a:p>
          <a:p>
            <a:pPr marL="3302001" lvl="3" indent="-571500" algn="just">
              <a:spcBef>
                <a:spcPts val="1800"/>
              </a:spcBef>
            </a:pPr>
            <a:r>
              <a:rPr lang="en-US" sz="3600" dirty="0">
                <a:solidFill>
                  <a:schemeClr val="tx1"/>
                </a:solidFill>
                <a:latin typeface="+mj-lt"/>
              </a:rPr>
              <a:t>Fill in the missing value manually</a:t>
            </a:r>
          </a:p>
          <a:p>
            <a:pPr marL="3302001" lvl="3" indent="-571500" algn="just">
              <a:spcBef>
                <a:spcPts val="1800"/>
              </a:spcBef>
            </a:pPr>
            <a:r>
              <a:rPr lang="en-US" sz="3600" dirty="0">
                <a:solidFill>
                  <a:schemeClr val="tx1"/>
                </a:solidFill>
                <a:latin typeface="+mj-lt"/>
              </a:rPr>
              <a:t>Fill in it automatically with</a:t>
            </a:r>
          </a:p>
          <a:p>
            <a:pPr marL="4821238" lvl="5" indent="-571500" algn="just">
              <a:spcBef>
                <a:spcPts val="1800"/>
              </a:spcBef>
            </a:pPr>
            <a:r>
              <a:rPr lang="en-US" sz="3600" dirty="0">
                <a:solidFill>
                  <a:schemeClr val="tx1"/>
                </a:solidFill>
                <a:latin typeface="+mj-lt"/>
              </a:rPr>
              <a:t>a global constant </a:t>
            </a:r>
          </a:p>
          <a:p>
            <a:pPr marL="4821238" lvl="5" indent="-571500" algn="just">
              <a:spcBef>
                <a:spcPts val="1800"/>
              </a:spcBef>
            </a:pPr>
            <a:r>
              <a:rPr lang="en-US" sz="3600" dirty="0">
                <a:solidFill>
                  <a:schemeClr val="tx1"/>
                </a:solidFill>
                <a:latin typeface="+mj-lt"/>
              </a:rPr>
              <a:t>the attribute mean</a:t>
            </a:r>
          </a:p>
          <a:p>
            <a:pPr marL="4821238" lvl="5" indent="-571500" algn="just">
              <a:spcBef>
                <a:spcPts val="1800"/>
              </a:spcBef>
            </a:pPr>
            <a:r>
              <a:rPr lang="en-US" sz="3600" dirty="0">
                <a:latin typeface="+mj-lt"/>
              </a:rPr>
              <a:t>the attribute mean for all samples belonging to the same class</a:t>
            </a:r>
            <a:endParaRPr lang="en-US" sz="3600" dirty="0">
              <a:solidFill>
                <a:schemeClr val="tx1"/>
              </a:solidFill>
              <a:latin typeface="+mj-lt"/>
            </a:endParaRPr>
          </a:p>
        </p:txBody>
      </p:sp>
      <p:sp>
        <p:nvSpPr>
          <p:cNvPr id="2" name="Kotak Teks 1">
            <a:extLst>
              <a:ext uri="{FF2B5EF4-FFF2-40B4-BE49-F238E27FC236}">
                <a16:creationId xmlns:a16="http://schemas.microsoft.com/office/drawing/2014/main" id="{D9DB80CB-F00E-577E-7826-8AD95851C3A5}"/>
              </a:ext>
            </a:extLst>
          </p:cNvPr>
          <p:cNvSpPr txBox="1"/>
          <p:nvPr/>
        </p:nvSpPr>
        <p:spPr>
          <a:xfrm>
            <a:off x="4240017" y="1450507"/>
            <a:ext cx="309860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i="0" u="none" strike="noStrike" cap="none" spc="0" normalizeH="0" baseline="0" dirty="0">
                <a:ln>
                  <a:noFill/>
                </a:ln>
                <a:solidFill>
                  <a:srgbClr val="5E5E5E"/>
                </a:solidFill>
                <a:effectLst/>
                <a:uFillTx/>
                <a:latin typeface="+mn-lt"/>
                <a:ea typeface="+mn-ea"/>
                <a:cs typeface="+mn-cs"/>
                <a:sym typeface="Helvetica Neue"/>
              </a:rPr>
              <a:t>Data Cleaning</a:t>
            </a:r>
          </a:p>
        </p:txBody>
      </p:sp>
    </p:spTree>
    <p:extLst>
      <p:ext uri="{BB962C8B-B14F-4D97-AF65-F5344CB8AC3E}">
        <p14:creationId xmlns:p14="http://schemas.microsoft.com/office/powerpoint/2010/main" val="70128494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4800" dirty="0">
                <a:latin typeface="+mj-lt"/>
              </a:rPr>
              <a:t>Data Preprocessing</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1773238" indent="-914400" algn="just">
              <a:spcBef>
                <a:spcPts val="1800"/>
              </a:spcBef>
            </a:pPr>
            <a:r>
              <a:rPr lang="en-US" sz="3600" dirty="0">
                <a:solidFill>
                  <a:schemeClr val="tx1"/>
                </a:solidFill>
                <a:latin typeface="+mj-lt"/>
              </a:rPr>
              <a:t>Noisy Data:</a:t>
            </a:r>
          </a:p>
          <a:p>
            <a:pPr marL="2397126" lvl="1" indent="-914400" algn="just">
              <a:spcBef>
                <a:spcPts val="1800"/>
              </a:spcBef>
            </a:pPr>
            <a:r>
              <a:rPr lang="en-US" sz="3600" dirty="0">
                <a:solidFill>
                  <a:schemeClr val="tx1"/>
                </a:solidFill>
                <a:latin typeface="+mj-lt"/>
              </a:rPr>
              <a:t>random error or variance in a measured variable</a:t>
            </a:r>
          </a:p>
          <a:p>
            <a:pPr marL="2397126" lvl="1" indent="-914400" algn="just">
              <a:spcBef>
                <a:spcPts val="1800"/>
              </a:spcBef>
            </a:pPr>
            <a:r>
              <a:rPr lang="en-US" sz="3600" dirty="0">
                <a:solidFill>
                  <a:schemeClr val="tx1"/>
                </a:solidFill>
                <a:latin typeface="+mj-lt"/>
              </a:rPr>
              <a:t>Outliers may represent noise. </a:t>
            </a:r>
          </a:p>
          <a:p>
            <a:pPr marL="2397126" lvl="1" indent="-914400" algn="just">
              <a:spcBef>
                <a:spcPts val="1800"/>
              </a:spcBef>
            </a:pPr>
            <a:r>
              <a:rPr lang="en-US" sz="3600" dirty="0">
                <a:solidFill>
                  <a:schemeClr val="tx1"/>
                </a:solidFill>
                <a:latin typeface="+mj-lt"/>
              </a:rPr>
              <a:t>To Find outlier in our dataset we can used </a:t>
            </a:r>
            <a:r>
              <a:rPr lang="en-US" sz="3600" b="1" dirty="0">
                <a:solidFill>
                  <a:schemeClr val="tx1"/>
                </a:solidFill>
                <a:latin typeface="+mj-lt"/>
              </a:rPr>
              <a:t>Box-Plot</a:t>
            </a:r>
          </a:p>
        </p:txBody>
      </p:sp>
      <p:sp>
        <p:nvSpPr>
          <p:cNvPr id="2" name="Kotak Teks 1">
            <a:extLst>
              <a:ext uri="{FF2B5EF4-FFF2-40B4-BE49-F238E27FC236}">
                <a16:creationId xmlns:a16="http://schemas.microsoft.com/office/drawing/2014/main" id="{D9DB80CB-F00E-577E-7826-8AD95851C3A5}"/>
              </a:ext>
            </a:extLst>
          </p:cNvPr>
          <p:cNvSpPr txBox="1"/>
          <p:nvPr/>
        </p:nvSpPr>
        <p:spPr>
          <a:xfrm>
            <a:off x="4240017" y="1450507"/>
            <a:ext cx="309860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i="0" u="none" strike="noStrike" cap="none" spc="0" normalizeH="0" baseline="0" dirty="0">
                <a:ln>
                  <a:noFill/>
                </a:ln>
                <a:solidFill>
                  <a:srgbClr val="5E5E5E"/>
                </a:solidFill>
                <a:effectLst/>
                <a:uFillTx/>
                <a:latin typeface="+mn-lt"/>
                <a:ea typeface="+mn-ea"/>
                <a:cs typeface="+mn-cs"/>
                <a:sym typeface="Helvetica Neue"/>
              </a:rPr>
              <a:t>Data Cleaning</a:t>
            </a:r>
          </a:p>
        </p:txBody>
      </p:sp>
      <p:pic>
        <p:nvPicPr>
          <p:cNvPr id="2050" name="Picture 2">
            <a:extLst>
              <a:ext uri="{FF2B5EF4-FFF2-40B4-BE49-F238E27FC236}">
                <a16:creationId xmlns:a16="http://schemas.microsoft.com/office/drawing/2014/main" id="{984D5FD8-4595-450A-3758-AFDFC09E1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062" y="5818657"/>
            <a:ext cx="14796052" cy="739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0455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4715569" cy="510281"/>
          </a:xfrm>
        </p:spPr>
        <p:txBody>
          <a:bodyPr>
            <a:noAutofit/>
          </a:bodyPr>
          <a:lstStyle/>
          <a:p>
            <a:r>
              <a:rPr lang="en-US" sz="9600" dirty="0">
                <a:latin typeface="+mj-lt"/>
              </a:rPr>
              <a:t>Learning Outcome</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1549400" indent="-635000" algn="just"/>
            <a:r>
              <a:rPr lang="en-US" sz="5400" b="1" dirty="0">
                <a:latin typeface="+mj-lt"/>
              </a:rPr>
              <a:t>LO 1: </a:t>
            </a:r>
            <a:r>
              <a:rPr lang="en-US" sz="5400" dirty="0">
                <a:latin typeface="+mj-lt"/>
              </a:rPr>
              <a:t>Explain the fundamental of machine learning concept</a:t>
            </a:r>
          </a:p>
          <a:p>
            <a:pPr marL="1549400" indent="-635000" algn="just"/>
            <a:r>
              <a:rPr lang="en-US" sz="5400" b="1" dirty="0">
                <a:latin typeface="+mj-lt"/>
              </a:rPr>
              <a:t>LO 2: </a:t>
            </a:r>
            <a:r>
              <a:rPr lang="en-US" sz="5400" dirty="0">
                <a:latin typeface="+mj-lt"/>
              </a:rPr>
              <a:t>Interpret the distribution of dataset using regression method</a:t>
            </a:r>
          </a:p>
          <a:p>
            <a:pPr marL="1549400" indent="-635000" algn="just"/>
            <a:r>
              <a:rPr lang="en-US" sz="5400" b="1" dirty="0">
                <a:latin typeface="+mj-lt"/>
              </a:rPr>
              <a:t>LO 3: </a:t>
            </a:r>
            <a:r>
              <a:rPr lang="en-US" sz="5400" dirty="0">
                <a:latin typeface="+mj-lt"/>
              </a:rPr>
              <a:t>Experiment classification and clustering algorithm from given dataset</a:t>
            </a:r>
          </a:p>
        </p:txBody>
      </p:sp>
    </p:spTree>
    <p:extLst>
      <p:ext uri="{BB962C8B-B14F-4D97-AF65-F5344CB8AC3E}">
        <p14:creationId xmlns:p14="http://schemas.microsoft.com/office/powerpoint/2010/main" val="276645439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4800" dirty="0">
                <a:latin typeface="+mj-lt"/>
              </a:rPr>
              <a:t>Data Preprocessing</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1773238" indent="-914400" algn="just">
              <a:spcBef>
                <a:spcPts val="1800"/>
              </a:spcBef>
            </a:pPr>
            <a:r>
              <a:rPr lang="en-US" sz="3600" dirty="0">
                <a:solidFill>
                  <a:schemeClr val="tx1"/>
                </a:solidFill>
                <a:latin typeface="+mj-lt"/>
              </a:rPr>
              <a:t>How handle the noise?</a:t>
            </a:r>
          </a:p>
          <a:p>
            <a:pPr marL="2397126" lvl="1" indent="-914400" algn="just">
              <a:spcBef>
                <a:spcPts val="1800"/>
              </a:spcBef>
            </a:pPr>
            <a:r>
              <a:rPr lang="en-US" sz="3600" dirty="0">
                <a:solidFill>
                  <a:schemeClr val="tx1"/>
                </a:solidFill>
                <a:latin typeface="+mj-lt"/>
              </a:rPr>
              <a:t>Data Smoothing</a:t>
            </a:r>
          </a:p>
          <a:p>
            <a:pPr marL="2397126" lvl="1" indent="-914400" algn="just">
              <a:spcBef>
                <a:spcPts val="1800"/>
              </a:spcBef>
            </a:pPr>
            <a:r>
              <a:rPr lang="en-US" sz="3600" dirty="0">
                <a:solidFill>
                  <a:schemeClr val="tx1"/>
                </a:solidFill>
                <a:latin typeface="+mj-lt"/>
              </a:rPr>
              <a:t>Removing the outlier based on the Box Plot</a:t>
            </a:r>
            <a:endParaRPr lang="en-US" sz="3600" b="1" dirty="0">
              <a:solidFill>
                <a:schemeClr val="tx1"/>
              </a:solidFill>
              <a:latin typeface="+mj-lt"/>
            </a:endParaRPr>
          </a:p>
        </p:txBody>
      </p:sp>
      <p:sp>
        <p:nvSpPr>
          <p:cNvPr id="2" name="Kotak Teks 1">
            <a:extLst>
              <a:ext uri="{FF2B5EF4-FFF2-40B4-BE49-F238E27FC236}">
                <a16:creationId xmlns:a16="http://schemas.microsoft.com/office/drawing/2014/main" id="{D9DB80CB-F00E-577E-7826-8AD95851C3A5}"/>
              </a:ext>
            </a:extLst>
          </p:cNvPr>
          <p:cNvSpPr txBox="1"/>
          <p:nvPr/>
        </p:nvSpPr>
        <p:spPr>
          <a:xfrm>
            <a:off x="4240017" y="1450507"/>
            <a:ext cx="309860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i="0" u="none" strike="noStrike" cap="none" spc="0" normalizeH="0" baseline="0" dirty="0">
                <a:ln>
                  <a:noFill/>
                </a:ln>
                <a:solidFill>
                  <a:srgbClr val="5E5E5E"/>
                </a:solidFill>
                <a:effectLst/>
                <a:uFillTx/>
                <a:latin typeface="+mn-lt"/>
                <a:ea typeface="+mn-ea"/>
                <a:cs typeface="+mn-cs"/>
                <a:sym typeface="Helvetica Neue"/>
              </a:rPr>
              <a:t>Data Cleaning</a:t>
            </a:r>
          </a:p>
        </p:txBody>
      </p:sp>
      <p:pic>
        <p:nvPicPr>
          <p:cNvPr id="2050" name="Picture 2">
            <a:extLst>
              <a:ext uri="{FF2B5EF4-FFF2-40B4-BE49-F238E27FC236}">
                <a16:creationId xmlns:a16="http://schemas.microsoft.com/office/drawing/2014/main" id="{984D5FD8-4595-450A-3758-AFDFC09E1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062" y="5818657"/>
            <a:ext cx="14796052" cy="739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28619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4800" dirty="0">
                <a:latin typeface="+mj-lt"/>
              </a:rPr>
              <a:t>Data Preprocessing</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1773238" indent="-914400" algn="just">
              <a:spcBef>
                <a:spcPts val="1800"/>
              </a:spcBef>
            </a:pPr>
            <a:r>
              <a:rPr lang="en-US" sz="4000" dirty="0">
                <a:solidFill>
                  <a:schemeClr val="tx1"/>
                </a:solidFill>
                <a:latin typeface="+mj-lt"/>
              </a:rPr>
              <a:t>Data integration:</a:t>
            </a:r>
          </a:p>
          <a:p>
            <a:pPr marL="2976563" lvl="2" indent="-914400" algn="just">
              <a:spcBef>
                <a:spcPts val="1800"/>
              </a:spcBef>
            </a:pPr>
            <a:r>
              <a:rPr lang="en-US" sz="4000" dirty="0">
                <a:solidFill>
                  <a:schemeClr val="tx1"/>
                </a:solidFill>
                <a:latin typeface="+mj-lt"/>
              </a:rPr>
              <a:t>Combines data from multiple sources into a coherent source.</a:t>
            </a:r>
          </a:p>
          <a:p>
            <a:pPr marL="2976563" lvl="2" indent="-914400" algn="just">
              <a:spcBef>
                <a:spcPts val="1800"/>
              </a:spcBef>
            </a:pPr>
            <a:r>
              <a:rPr lang="en-US" sz="4000" dirty="0">
                <a:solidFill>
                  <a:schemeClr val="tx1"/>
                </a:solidFill>
                <a:latin typeface="+mj-lt"/>
              </a:rPr>
              <a:t>Careful integration can help reduce and avoid redundancies and inconsistencies.</a:t>
            </a:r>
          </a:p>
          <a:p>
            <a:pPr marL="1773238" indent="-914400" algn="just">
              <a:spcBef>
                <a:spcPts val="1800"/>
              </a:spcBef>
            </a:pPr>
            <a:r>
              <a:rPr lang="en-US" sz="4000" dirty="0">
                <a:latin typeface="+mj-lt"/>
              </a:rPr>
              <a:t>Schema integration: </a:t>
            </a:r>
          </a:p>
          <a:p>
            <a:pPr marL="2397126" lvl="1" indent="-914400" algn="just">
              <a:spcBef>
                <a:spcPts val="1800"/>
              </a:spcBef>
            </a:pPr>
            <a:r>
              <a:rPr lang="en-US" sz="4000" dirty="0">
                <a:latin typeface="+mj-lt"/>
              </a:rPr>
              <a:t>Integrate metadata from different sources </a:t>
            </a:r>
          </a:p>
          <a:p>
            <a:pPr marL="2397126" lvl="1" indent="-914400" algn="just">
              <a:spcBef>
                <a:spcPts val="1800"/>
              </a:spcBef>
            </a:pPr>
            <a:r>
              <a:rPr lang="en-US" sz="4000" dirty="0">
                <a:latin typeface="+mj-lt"/>
              </a:rPr>
              <a:t> e.g., </a:t>
            </a:r>
            <a:r>
              <a:rPr lang="en-US" sz="4000" dirty="0" err="1">
                <a:latin typeface="+mj-lt"/>
              </a:rPr>
              <a:t>A.cust</a:t>
            </a:r>
            <a:r>
              <a:rPr lang="en-US" sz="4000" dirty="0">
                <a:latin typeface="+mj-lt"/>
              </a:rPr>
              <a:t>-id, </a:t>
            </a:r>
            <a:r>
              <a:rPr lang="en-US" sz="4000" dirty="0" err="1">
                <a:latin typeface="+mj-lt"/>
              </a:rPr>
              <a:t>B.cust</a:t>
            </a:r>
            <a:r>
              <a:rPr lang="en-US" sz="4000" dirty="0">
                <a:latin typeface="+mj-lt"/>
              </a:rPr>
              <a:t>-# </a:t>
            </a:r>
          </a:p>
          <a:p>
            <a:pPr marL="1773238" indent="-914400" algn="just">
              <a:spcBef>
                <a:spcPts val="1800"/>
              </a:spcBef>
            </a:pPr>
            <a:r>
              <a:rPr lang="en-US" sz="4000" dirty="0">
                <a:latin typeface="+mj-lt"/>
              </a:rPr>
              <a:t>Entity identification problem: </a:t>
            </a:r>
          </a:p>
          <a:p>
            <a:pPr marL="2397126" lvl="1" indent="-914400" algn="just">
              <a:spcBef>
                <a:spcPts val="1800"/>
              </a:spcBef>
            </a:pPr>
            <a:r>
              <a:rPr lang="en-US" sz="4000" dirty="0">
                <a:latin typeface="+mj-lt"/>
              </a:rPr>
              <a:t>Identify real world entities from multiple data sources, </a:t>
            </a:r>
          </a:p>
          <a:p>
            <a:pPr marL="2397126" lvl="1" indent="-914400" algn="just">
              <a:spcBef>
                <a:spcPts val="1800"/>
              </a:spcBef>
            </a:pPr>
            <a:r>
              <a:rPr lang="en-US" sz="4000" dirty="0">
                <a:latin typeface="+mj-lt"/>
              </a:rPr>
              <a:t>e.g., Bill Clinton = William Clinton </a:t>
            </a:r>
          </a:p>
          <a:p>
            <a:pPr marL="1773238" indent="-914400" algn="just">
              <a:spcBef>
                <a:spcPts val="1800"/>
              </a:spcBef>
            </a:pPr>
            <a:r>
              <a:rPr lang="en-US" sz="4000" dirty="0">
                <a:latin typeface="+mj-lt"/>
              </a:rPr>
              <a:t>Detecting and resolving data value conflicts </a:t>
            </a:r>
          </a:p>
          <a:p>
            <a:pPr marL="2397126" lvl="1" indent="-914400" algn="just">
              <a:spcBef>
                <a:spcPts val="1800"/>
              </a:spcBef>
            </a:pPr>
            <a:r>
              <a:rPr lang="en-US" sz="4000" dirty="0">
                <a:latin typeface="+mj-lt"/>
              </a:rPr>
              <a:t>For the same real world entity, attribute values from different sources are different </a:t>
            </a:r>
          </a:p>
          <a:p>
            <a:pPr marL="2397126" lvl="1" indent="-914400" algn="just">
              <a:spcBef>
                <a:spcPts val="1800"/>
              </a:spcBef>
            </a:pPr>
            <a:r>
              <a:rPr lang="en-US" sz="4000" dirty="0">
                <a:latin typeface="+mj-lt"/>
              </a:rPr>
              <a:t>Possible reasons: different representations, different scales, e.g., metric vs. British units </a:t>
            </a:r>
            <a:endParaRPr lang="en-US" sz="4000" dirty="0">
              <a:solidFill>
                <a:schemeClr val="tx1"/>
              </a:solidFill>
              <a:latin typeface="+mj-lt"/>
            </a:endParaRPr>
          </a:p>
        </p:txBody>
      </p:sp>
      <p:sp>
        <p:nvSpPr>
          <p:cNvPr id="2" name="Kotak Teks 1">
            <a:extLst>
              <a:ext uri="{FF2B5EF4-FFF2-40B4-BE49-F238E27FC236}">
                <a16:creationId xmlns:a16="http://schemas.microsoft.com/office/drawing/2014/main" id="{D9DB80CB-F00E-577E-7826-8AD95851C3A5}"/>
              </a:ext>
            </a:extLst>
          </p:cNvPr>
          <p:cNvSpPr txBox="1"/>
          <p:nvPr/>
        </p:nvSpPr>
        <p:spPr>
          <a:xfrm>
            <a:off x="4240017" y="1534401"/>
            <a:ext cx="361316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i="0" u="none" strike="noStrike" cap="none" spc="0" normalizeH="0" baseline="0" dirty="0">
                <a:ln>
                  <a:noFill/>
                </a:ln>
                <a:solidFill>
                  <a:srgbClr val="5E5E5E"/>
                </a:solidFill>
                <a:effectLst/>
                <a:uFillTx/>
                <a:latin typeface="+mn-lt"/>
                <a:ea typeface="+mn-ea"/>
                <a:cs typeface="+mn-cs"/>
                <a:sym typeface="Helvetica Neue"/>
              </a:rPr>
              <a:t>Data Integration</a:t>
            </a:r>
          </a:p>
        </p:txBody>
      </p:sp>
    </p:spTree>
    <p:extLst>
      <p:ext uri="{BB962C8B-B14F-4D97-AF65-F5344CB8AC3E}">
        <p14:creationId xmlns:p14="http://schemas.microsoft.com/office/powerpoint/2010/main" val="323532240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4800" dirty="0">
                <a:latin typeface="+mj-lt"/>
              </a:rPr>
              <a:t>Data Preprocessing</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1773238" indent="-914400" algn="just">
              <a:spcBef>
                <a:spcPts val="1800"/>
              </a:spcBef>
            </a:pPr>
            <a:r>
              <a:rPr lang="en-US" sz="4000" dirty="0">
                <a:solidFill>
                  <a:schemeClr val="tx1"/>
                </a:solidFill>
                <a:latin typeface="+mj-lt"/>
              </a:rPr>
              <a:t>In data transformation, the data are transformed or consolidated into forms appropriate for mining.</a:t>
            </a:r>
          </a:p>
          <a:p>
            <a:pPr marL="1773238" indent="-914400" algn="just">
              <a:spcBef>
                <a:spcPts val="1800"/>
              </a:spcBef>
            </a:pPr>
            <a:r>
              <a:rPr lang="en-US" sz="4000" dirty="0">
                <a:solidFill>
                  <a:schemeClr val="tx1"/>
                </a:solidFill>
                <a:latin typeface="+mj-lt"/>
              </a:rPr>
              <a:t>In data transformation, a function that maps the entire set of values of a given attribute to a new set of replacement values such that each old value can be identified with one of the new values.</a:t>
            </a:r>
          </a:p>
          <a:p>
            <a:pPr marL="1773238" indent="-914400" algn="just">
              <a:spcBef>
                <a:spcPts val="1800"/>
              </a:spcBef>
            </a:pPr>
            <a:endParaRPr lang="en-US" sz="4000" dirty="0">
              <a:solidFill>
                <a:schemeClr val="tx1"/>
              </a:solidFill>
              <a:latin typeface="+mj-lt"/>
            </a:endParaRPr>
          </a:p>
          <a:p>
            <a:pPr marL="1773238" indent="-914400" algn="just">
              <a:spcBef>
                <a:spcPts val="1800"/>
              </a:spcBef>
            </a:pPr>
            <a:r>
              <a:rPr lang="en-US" sz="4000" dirty="0">
                <a:solidFill>
                  <a:schemeClr val="tx1"/>
                </a:solidFill>
                <a:latin typeface="+mj-lt"/>
              </a:rPr>
              <a:t>Some of data transformation strategies:</a:t>
            </a:r>
          </a:p>
          <a:p>
            <a:pPr marL="2976563" lvl="2" indent="-914400" algn="just">
              <a:spcBef>
                <a:spcPts val="1800"/>
              </a:spcBef>
            </a:pPr>
            <a:r>
              <a:rPr lang="en-US" sz="4000" dirty="0">
                <a:solidFill>
                  <a:schemeClr val="tx1"/>
                </a:solidFill>
                <a:latin typeface="+mj-lt"/>
              </a:rPr>
              <a:t>Normalization: The attribute data are scaled so as to fall within a small specified range. </a:t>
            </a:r>
          </a:p>
          <a:p>
            <a:pPr marL="2976563" lvl="2" indent="-914400" algn="just">
              <a:spcBef>
                <a:spcPts val="1800"/>
              </a:spcBef>
            </a:pPr>
            <a:r>
              <a:rPr lang="en-US" sz="4000" dirty="0">
                <a:solidFill>
                  <a:schemeClr val="tx1"/>
                </a:solidFill>
                <a:latin typeface="+mj-lt"/>
              </a:rPr>
              <a:t>Discretization: A numeric attribute is replaced by a categorical attribute.</a:t>
            </a:r>
          </a:p>
        </p:txBody>
      </p:sp>
      <p:sp>
        <p:nvSpPr>
          <p:cNvPr id="2" name="Kotak Teks 1">
            <a:extLst>
              <a:ext uri="{FF2B5EF4-FFF2-40B4-BE49-F238E27FC236}">
                <a16:creationId xmlns:a16="http://schemas.microsoft.com/office/drawing/2014/main" id="{D9DB80CB-F00E-577E-7826-8AD95851C3A5}"/>
              </a:ext>
            </a:extLst>
          </p:cNvPr>
          <p:cNvSpPr txBox="1"/>
          <p:nvPr/>
        </p:nvSpPr>
        <p:spPr>
          <a:xfrm>
            <a:off x="4240017" y="1534401"/>
            <a:ext cx="859530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i="0" u="none" strike="noStrike" cap="none" spc="0" normalizeH="0" baseline="0" dirty="0">
                <a:ln>
                  <a:noFill/>
                </a:ln>
                <a:solidFill>
                  <a:srgbClr val="5E5E5E"/>
                </a:solidFill>
                <a:effectLst/>
                <a:uFillTx/>
                <a:latin typeface="+mn-lt"/>
                <a:ea typeface="+mn-ea"/>
                <a:cs typeface="+mn-cs"/>
                <a:sym typeface="Helvetica Neue"/>
              </a:rPr>
              <a:t>Data Transformation and Discretization</a:t>
            </a:r>
          </a:p>
        </p:txBody>
      </p:sp>
    </p:spTree>
    <p:extLst>
      <p:ext uri="{BB962C8B-B14F-4D97-AF65-F5344CB8AC3E}">
        <p14:creationId xmlns:p14="http://schemas.microsoft.com/office/powerpoint/2010/main" val="257349588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4800" dirty="0">
                <a:latin typeface="+mj-lt"/>
              </a:rPr>
              <a:t>Data Preprocessing</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1773238" indent="-914400" algn="just">
              <a:spcBef>
                <a:spcPts val="1800"/>
              </a:spcBef>
            </a:pPr>
            <a:r>
              <a:rPr lang="en-US" sz="4000" dirty="0">
                <a:solidFill>
                  <a:schemeClr val="tx1"/>
                </a:solidFill>
                <a:latin typeface="+mj-lt"/>
              </a:rPr>
              <a:t>Data Normalization:</a:t>
            </a:r>
          </a:p>
          <a:p>
            <a:pPr marL="2976563" lvl="2" indent="-914400" algn="just">
              <a:spcBef>
                <a:spcPts val="1800"/>
              </a:spcBef>
            </a:pPr>
            <a:r>
              <a:rPr lang="en-US" sz="4000" dirty="0">
                <a:solidFill>
                  <a:schemeClr val="tx1"/>
                </a:solidFill>
                <a:latin typeface="+mj-lt"/>
              </a:rPr>
              <a:t>An attribute is normalized by scaling its values so that they fall within a small specified range.</a:t>
            </a:r>
          </a:p>
          <a:p>
            <a:pPr marL="2976563" lvl="2" indent="-914400" algn="just">
              <a:spcBef>
                <a:spcPts val="1800"/>
              </a:spcBef>
            </a:pPr>
            <a:r>
              <a:rPr lang="en-US" sz="4000" dirty="0">
                <a:solidFill>
                  <a:schemeClr val="tx1"/>
                </a:solidFill>
                <a:latin typeface="+mj-lt"/>
              </a:rPr>
              <a:t>A larger range of an attribute gives a greater effect (weight) to that attribute.</a:t>
            </a:r>
          </a:p>
          <a:p>
            <a:pPr marL="3644901" lvl="3" indent="-914400" algn="just">
              <a:spcBef>
                <a:spcPts val="1800"/>
              </a:spcBef>
            </a:pPr>
            <a:r>
              <a:rPr lang="en-US" sz="4000" dirty="0">
                <a:solidFill>
                  <a:schemeClr val="tx1"/>
                </a:solidFill>
                <a:latin typeface="+mj-lt"/>
              </a:rPr>
              <a:t>This means that an attribute with a larger range can have greater weight at data </a:t>
            </a:r>
            <a:r>
              <a:rPr lang="en-US" sz="4000" dirty="0" err="1">
                <a:solidFill>
                  <a:schemeClr val="tx1"/>
                </a:solidFill>
                <a:latin typeface="+mj-lt"/>
              </a:rPr>
              <a:t>minining</a:t>
            </a:r>
            <a:r>
              <a:rPr lang="en-US" sz="4000" dirty="0">
                <a:solidFill>
                  <a:schemeClr val="tx1"/>
                </a:solidFill>
                <a:latin typeface="+mj-lt"/>
              </a:rPr>
              <a:t> tasks than an attribute with a smaller range.</a:t>
            </a:r>
          </a:p>
          <a:p>
            <a:pPr marL="2976563" lvl="2" indent="-914400" algn="just">
              <a:spcBef>
                <a:spcPts val="1800"/>
              </a:spcBef>
            </a:pPr>
            <a:r>
              <a:rPr lang="en-US" sz="4000" dirty="0">
                <a:solidFill>
                  <a:schemeClr val="tx1"/>
                </a:solidFill>
                <a:latin typeface="+mj-lt"/>
              </a:rPr>
              <a:t>Normalizing the data attempts to give all attributes an equal weight.</a:t>
            </a:r>
          </a:p>
          <a:p>
            <a:pPr marL="3644901" lvl="3" indent="-914400" algn="just">
              <a:spcBef>
                <a:spcPts val="1800"/>
              </a:spcBef>
            </a:pPr>
            <a:r>
              <a:rPr lang="en-US" sz="4000" dirty="0">
                <a:solidFill>
                  <a:schemeClr val="tx1"/>
                </a:solidFill>
                <a:latin typeface="+mj-lt"/>
              </a:rPr>
              <a:t>Normalization is particularly useful for classification algorithms involving neural networks or distance measurements such as nearest-neighbor classification and clustering.</a:t>
            </a:r>
          </a:p>
          <a:p>
            <a:pPr marL="2976563" lvl="2" indent="-914400" algn="just">
              <a:spcBef>
                <a:spcPts val="1800"/>
              </a:spcBef>
            </a:pPr>
            <a:r>
              <a:rPr lang="en-US" sz="4000" dirty="0">
                <a:solidFill>
                  <a:schemeClr val="tx1"/>
                </a:solidFill>
                <a:latin typeface="+mj-lt"/>
              </a:rPr>
              <a:t>Some Normalization Methods:</a:t>
            </a:r>
          </a:p>
          <a:p>
            <a:pPr marL="4224338" lvl="4" indent="-914400" algn="just">
              <a:spcBef>
                <a:spcPts val="1800"/>
              </a:spcBef>
            </a:pPr>
            <a:r>
              <a:rPr lang="en-US" sz="4000" dirty="0">
                <a:solidFill>
                  <a:schemeClr val="tx1"/>
                </a:solidFill>
                <a:latin typeface="+mj-lt"/>
              </a:rPr>
              <a:t>Min-max normalization</a:t>
            </a:r>
          </a:p>
          <a:p>
            <a:pPr marL="4224338" lvl="4" indent="-914400" algn="just">
              <a:spcBef>
                <a:spcPts val="1800"/>
              </a:spcBef>
            </a:pPr>
            <a:r>
              <a:rPr lang="en-US" sz="4000" dirty="0">
                <a:solidFill>
                  <a:schemeClr val="tx1"/>
                </a:solidFill>
                <a:latin typeface="+mj-lt"/>
              </a:rPr>
              <a:t>Z-score normalization</a:t>
            </a:r>
          </a:p>
          <a:p>
            <a:pPr marL="4224338" lvl="4" indent="-914400" algn="just">
              <a:spcBef>
                <a:spcPts val="1800"/>
              </a:spcBef>
            </a:pPr>
            <a:r>
              <a:rPr lang="en-US" sz="4000" dirty="0">
                <a:solidFill>
                  <a:schemeClr val="tx1"/>
                </a:solidFill>
                <a:latin typeface="+mj-lt"/>
              </a:rPr>
              <a:t>Normalization by decimal scaling</a:t>
            </a:r>
          </a:p>
        </p:txBody>
      </p:sp>
      <p:sp>
        <p:nvSpPr>
          <p:cNvPr id="2" name="Kotak Teks 1">
            <a:extLst>
              <a:ext uri="{FF2B5EF4-FFF2-40B4-BE49-F238E27FC236}">
                <a16:creationId xmlns:a16="http://schemas.microsoft.com/office/drawing/2014/main" id="{D9DB80CB-F00E-577E-7826-8AD95851C3A5}"/>
              </a:ext>
            </a:extLst>
          </p:cNvPr>
          <p:cNvSpPr txBox="1"/>
          <p:nvPr/>
        </p:nvSpPr>
        <p:spPr>
          <a:xfrm>
            <a:off x="4240017" y="1534401"/>
            <a:ext cx="859530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i="0" u="none" strike="noStrike" cap="none" spc="0" normalizeH="0" baseline="0" dirty="0">
                <a:ln>
                  <a:noFill/>
                </a:ln>
                <a:solidFill>
                  <a:srgbClr val="5E5E5E"/>
                </a:solidFill>
                <a:effectLst/>
                <a:uFillTx/>
                <a:latin typeface="+mn-lt"/>
                <a:ea typeface="+mn-ea"/>
                <a:cs typeface="+mn-cs"/>
                <a:sym typeface="Helvetica Neue"/>
              </a:rPr>
              <a:t>Data Transformation and Discretization</a:t>
            </a:r>
          </a:p>
        </p:txBody>
      </p:sp>
    </p:spTree>
    <p:extLst>
      <p:ext uri="{BB962C8B-B14F-4D97-AF65-F5344CB8AC3E}">
        <p14:creationId xmlns:p14="http://schemas.microsoft.com/office/powerpoint/2010/main" val="240846790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4800" dirty="0">
                <a:latin typeface="+mj-lt"/>
              </a:rPr>
              <a:t>Data Preprocessing</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1773238" indent="-914400" algn="just">
              <a:spcBef>
                <a:spcPts val="1800"/>
              </a:spcBef>
            </a:pPr>
            <a:r>
              <a:rPr lang="en-US" sz="4000" dirty="0">
                <a:solidFill>
                  <a:schemeClr val="tx1"/>
                </a:solidFill>
                <a:latin typeface="+mj-lt"/>
              </a:rPr>
              <a:t>Data Discretization:</a:t>
            </a:r>
          </a:p>
          <a:p>
            <a:pPr marL="2976563" lvl="2" indent="-914400" algn="just">
              <a:spcBef>
                <a:spcPts val="1800"/>
              </a:spcBef>
            </a:pPr>
            <a:r>
              <a:rPr lang="en-US" sz="4000" dirty="0">
                <a:solidFill>
                  <a:schemeClr val="tx1"/>
                </a:solidFill>
                <a:latin typeface="+mj-lt"/>
              </a:rPr>
              <a:t>Some data mining algorithms require that data be in the form of categorical attributes.</a:t>
            </a:r>
          </a:p>
          <a:p>
            <a:pPr marL="2976563" lvl="2" indent="-914400" algn="just">
              <a:spcBef>
                <a:spcPts val="1800"/>
              </a:spcBef>
            </a:pPr>
            <a:r>
              <a:rPr lang="en-US" sz="4000" dirty="0">
                <a:solidFill>
                  <a:schemeClr val="tx1"/>
                </a:solidFill>
                <a:latin typeface="+mj-lt"/>
              </a:rPr>
              <a:t>In discretization:</a:t>
            </a:r>
          </a:p>
          <a:p>
            <a:pPr marL="3644901" lvl="3" indent="-914400" algn="just">
              <a:spcBef>
                <a:spcPts val="1800"/>
              </a:spcBef>
            </a:pPr>
            <a:r>
              <a:rPr lang="en-US" sz="4000" dirty="0">
                <a:solidFill>
                  <a:schemeClr val="tx1"/>
                </a:solidFill>
                <a:latin typeface="+mj-lt"/>
              </a:rPr>
              <a:t>The range of a continuous attribute is divided into intervals.</a:t>
            </a:r>
          </a:p>
          <a:p>
            <a:pPr marL="3644901" lvl="3" indent="-914400" algn="just">
              <a:spcBef>
                <a:spcPts val="1800"/>
              </a:spcBef>
            </a:pPr>
            <a:r>
              <a:rPr lang="en-US" sz="4000" dirty="0">
                <a:solidFill>
                  <a:schemeClr val="tx1"/>
                </a:solidFill>
                <a:latin typeface="+mj-lt"/>
              </a:rPr>
              <a:t>Then, interval labels can be used to replace actual data values to obtain a categorical attribute.</a:t>
            </a:r>
          </a:p>
          <a:p>
            <a:pPr marL="2062163" lvl="2" indent="0" algn="just">
              <a:spcBef>
                <a:spcPts val="1800"/>
              </a:spcBef>
              <a:buNone/>
            </a:pPr>
            <a:endParaRPr lang="en-US" sz="4000" dirty="0">
              <a:solidFill>
                <a:schemeClr val="tx1"/>
              </a:solidFill>
              <a:latin typeface="+mj-lt"/>
            </a:endParaRPr>
          </a:p>
          <a:p>
            <a:pPr marL="2062163" lvl="2" indent="0" algn="just">
              <a:spcBef>
                <a:spcPts val="1800"/>
              </a:spcBef>
              <a:buNone/>
            </a:pPr>
            <a:r>
              <a:rPr lang="en-US" sz="4000" dirty="0">
                <a:solidFill>
                  <a:schemeClr val="tx1"/>
                </a:solidFill>
                <a:latin typeface="+mj-lt"/>
              </a:rPr>
              <a:t>Simple Discretization Example: income attribute is discretized into a categorical attribute.</a:t>
            </a:r>
          </a:p>
          <a:p>
            <a:pPr marL="4224338" lvl="4" indent="-914400" algn="just">
              <a:spcBef>
                <a:spcPts val="1800"/>
              </a:spcBef>
            </a:pPr>
            <a:r>
              <a:rPr lang="en-US" sz="4000" dirty="0">
                <a:solidFill>
                  <a:schemeClr val="tx1"/>
                </a:solidFill>
                <a:latin typeface="+mj-lt"/>
              </a:rPr>
              <a:t>Target categories (low, medium, high).</a:t>
            </a:r>
          </a:p>
          <a:p>
            <a:pPr marL="4224338" lvl="4" indent="-914400" algn="just">
              <a:spcBef>
                <a:spcPts val="1800"/>
              </a:spcBef>
            </a:pPr>
            <a:r>
              <a:rPr lang="en-US" sz="4000" dirty="0">
                <a:solidFill>
                  <a:schemeClr val="tx1"/>
                </a:solidFill>
                <a:latin typeface="+mj-lt"/>
              </a:rPr>
              <a:t>Calculate average income: AVG.</a:t>
            </a:r>
          </a:p>
          <a:p>
            <a:pPr marL="5164138" lvl="5" indent="-914400" algn="just">
              <a:spcBef>
                <a:spcPts val="1800"/>
              </a:spcBef>
            </a:pPr>
            <a:r>
              <a:rPr lang="en-US" sz="4000" dirty="0">
                <a:solidFill>
                  <a:schemeClr val="tx1"/>
                </a:solidFill>
                <a:latin typeface="+mj-lt"/>
              </a:rPr>
              <a:t>if income&gt; 2* AVG, </a:t>
            </a:r>
            <a:r>
              <a:rPr lang="en-US" sz="4000" dirty="0" err="1">
                <a:solidFill>
                  <a:schemeClr val="tx1"/>
                </a:solidFill>
                <a:latin typeface="+mj-lt"/>
              </a:rPr>
              <a:t>new_income_value</a:t>
            </a:r>
            <a:r>
              <a:rPr lang="en-US" sz="4000" dirty="0">
                <a:solidFill>
                  <a:schemeClr val="tx1"/>
                </a:solidFill>
                <a:latin typeface="+mj-lt"/>
              </a:rPr>
              <a:t> = “high”.</a:t>
            </a:r>
          </a:p>
          <a:p>
            <a:pPr marL="5164138" lvl="5" indent="-914400" algn="just">
              <a:spcBef>
                <a:spcPts val="1800"/>
              </a:spcBef>
            </a:pPr>
            <a:r>
              <a:rPr lang="en-US" sz="4000" dirty="0">
                <a:solidFill>
                  <a:schemeClr val="tx1"/>
                </a:solidFill>
                <a:latin typeface="+mj-lt"/>
              </a:rPr>
              <a:t>If income &lt; 0.5* AVG, </a:t>
            </a:r>
            <a:r>
              <a:rPr lang="en-US" sz="4000" dirty="0" err="1">
                <a:solidFill>
                  <a:schemeClr val="tx1"/>
                </a:solidFill>
                <a:latin typeface="+mj-lt"/>
              </a:rPr>
              <a:t>new_income_value</a:t>
            </a:r>
            <a:r>
              <a:rPr lang="en-US" sz="4000" dirty="0">
                <a:solidFill>
                  <a:schemeClr val="tx1"/>
                </a:solidFill>
                <a:latin typeface="+mj-lt"/>
              </a:rPr>
              <a:t> = “low”.</a:t>
            </a:r>
          </a:p>
          <a:p>
            <a:pPr marL="5164138" lvl="5" indent="-914400" algn="just">
              <a:spcBef>
                <a:spcPts val="1800"/>
              </a:spcBef>
            </a:pPr>
            <a:r>
              <a:rPr lang="en-US" sz="4000" dirty="0">
                <a:solidFill>
                  <a:schemeClr val="tx1"/>
                </a:solidFill>
                <a:latin typeface="+mj-lt"/>
              </a:rPr>
              <a:t>Otherwise, </a:t>
            </a:r>
            <a:r>
              <a:rPr lang="en-US" sz="4000" dirty="0" err="1">
                <a:solidFill>
                  <a:schemeClr val="tx1"/>
                </a:solidFill>
                <a:latin typeface="+mj-lt"/>
              </a:rPr>
              <a:t>new_income_value</a:t>
            </a:r>
            <a:r>
              <a:rPr lang="en-US" sz="4000" dirty="0">
                <a:solidFill>
                  <a:schemeClr val="tx1"/>
                </a:solidFill>
                <a:latin typeface="+mj-lt"/>
              </a:rPr>
              <a:t> = “medium”.</a:t>
            </a:r>
          </a:p>
        </p:txBody>
      </p:sp>
      <p:sp>
        <p:nvSpPr>
          <p:cNvPr id="2" name="Kotak Teks 1">
            <a:extLst>
              <a:ext uri="{FF2B5EF4-FFF2-40B4-BE49-F238E27FC236}">
                <a16:creationId xmlns:a16="http://schemas.microsoft.com/office/drawing/2014/main" id="{D9DB80CB-F00E-577E-7826-8AD95851C3A5}"/>
              </a:ext>
            </a:extLst>
          </p:cNvPr>
          <p:cNvSpPr txBox="1"/>
          <p:nvPr/>
        </p:nvSpPr>
        <p:spPr>
          <a:xfrm>
            <a:off x="4240017" y="1534401"/>
            <a:ext cx="859530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i="0" u="none" strike="noStrike" cap="none" spc="0" normalizeH="0" baseline="0" dirty="0">
                <a:ln>
                  <a:noFill/>
                </a:ln>
                <a:solidFill>
                  <a:srgbClr val="5E5E5E"/>
                </a:solidFill>
                <a:effectLst/>
                <a:uFillTx/>
                <a:latin typeface="+mn-lt"/>
                <a:ea typeface="+mn-ea"/>
                <a:cs typeface="+mn-cs"/>
                <a:sym typeface="Helvetica Neue"/>
              </a:rPr>
              <a:t>Data Transformation and Discretization</a:t>
            </a:r>
          </a:p>
        </p:txBody>
      </p:sp>
    </p:spTree>
    <p:extLst>
      <p:ext uri="{BB962C8B-B14F-4D97-AF65-F5344CB8AC3E}">
        <p14:creationId xmlns:p14="http://schemas.microsoft.com/office/powerpoint/2010/main" val="412587104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4800" dirty="0">
                <a:latin typeface="+mj-lt"/>
              </a:rPr>
              <a:t>Data Preprocessing</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1773238" indent="-914400" algn="just">
              <a:spcBef>
                <a:spcPts val="1800"/>
              </a:spcBef>
            </a:pPr>
            <a:r>
              <a:rPr lang="en-US" sz="4000" b="1" dirty="0">
                <a:solidFill>
                  <a:srgbClr val="FF0000"/>
                </a:solidFill>
                <a:latin typeface="+mj-lt"/>
              </a:rPr>
              <a:t>Data reduction</a:t>
            </a:r>
            <a:r>
              <a:rPr lang="en-US" sz="4000" dirty="0">
                <a:solidFill>
                  <a:schemeClr val="tx1"/>
                </a:solidFill>
                <a:latin typeface="+mj-lt"/>
              </a:rPr>
              <a:t>: Obtain a reduced representation of the data set that is much smaller in volume but yet produces the same (or almost the same) analytical results</a:t>
            </a:r>
          </a:p>
          <a:p>
            <a:pPr marL="2976563" lvl="2" indent="-914400" algn="just">
              <a:spcBef>
                <a:spcPts val="1800"/>
              </a:spcBef>
            </a:pPr>
            <a:r>
              <a:rPr lang="en-US" sz="4000" b="1" dirty="0">
                <a:solidFill>
                  <a:srgbClr val="FF0000"/>
                </a:solidFill>
                <a:latin typeface="+mj-lt"/>
              </a:rPr>
              <a:t>Why data reduction? </a:t>
            </a:r>
            <a:r>
              <a:rPr lang="en-US" sz="4000" dirty="0">
                <a:solidFill>
                  <a:schemeClr val="tx1"/>
                </a:solidFill>
                <a:latin typeface="+mj-lt"/>
              </a:rPr>
              <a:t>— A database/data warehouse may store terabytes of data. Complex data analysis may take a very long time to run on the complete data set.</a:t>
            </a:r>
          </a:p>
          <a:p>
            <a:pPr marL="2976563" lvl="2" indent="-914400" algn="just">
              <a:spcBef>
                <a:spcPts val="1800"/>
              </a:spcBef>
            </a:pPr>
            <a:endParaRPr lang="en-US" sz="4000" dirty="0">
              <a:solidFill>
                <a:schemeClr val="tx1"/>
              </a:solidFill>
              <a:latin typeface="+mj-lt"/>
            </a:endParaRPr>
          </a:p>
          <a:p>
            <a:pPr marL="2976563" lvl="2" indent="-914400" algn="just">
              <a:spcBef>
                <a:spcPts val="1800"/>
              </a:spcBef>
            </a:pPr>
            <a:endParaRPr lang="en-US" sz="4000" dirty="0">
              <a:solidFill>
                <a:schemeClr val="tx1"/>
              </a:solidFill>
              <a:latin typeface="+mj-lt"/>
            </a:endParaRPr>
          </a:p>
          <a:p>
            <a:pPr marL="1773238" indent="-914400" algn="just">
              <a:spcBef>
                <a:spcPts val="1800"/>
              </a:spcBef>
            </a:pPr>
            <a:r>
              <a:rPr lang="en-US" sz="4000" dirty="0">
                <a:latin typeface="+mj-lt"/>
              </a:rPr>
              <a:t>Data reduction strategies: </a:t>
            </a:r>
          </a:p>
          <a:p>
            <a:pPr marL="2976563" lvl="2" indent="-914400" algn="just">
              <a:spcBef>
                <a:spcPts val="1800"/>
              </a:spcBef>
            </a:pPr>
            <a:r>
              <a:rPr lang="en-US" sz="4000" dirty="0">
                <a:latin typeface="+mj-lt"/>
              </a:rPr>
              <a:t>Dimensionality reduction/ Feature Selection: e.g., remove unimportant attributes</a:t>
            </a:r>
          </a:p>
          <a:p>
            <a:pPr marL="4224338" lvl="4" indent="-914400" algn="just">
              <a:spcBef>
                <a:spcPts val="1800"/>
              </a:spcBef>
            </a:pPr>
            <a:r>
              <a:rPr lang="en-US" sz="4000" dirty="0">
                <a:solidFill>
                  <a:schemeClr val="tx1"/>
                </a:solidFill>
                <a:latin typeface="+mj-lt"/>
              </a:rPr>
              <a:t>Correlation based feature selection</a:t>
            </a:r>
          </a:p>
          <a:p>
            <a:pPr marL="4224338" lvl="4" indent="-914400" algn="just">
              <a:spcBef>
                <a:spcPts val="1800"/>
              </a:spcBef>
            </a:pPr>
            <a:r>
              <a:rPr lang="en-US" sz="4000" dirty="0">
                <a:solidFill>
                  <a:schemeClr val="tx1"/>
                </a:solidFill>
                <a:latin typeface="+mj-lt"/>
              </a:rPr>
              <a:t>PCA (it will be explained later in Session 21-22)</a:t>
            </a:r>
          </a:p>
        </p:txBody>
      </p:sp>
      <p:sp>
        <p:nvSpPr>
          <p:cNvPr id="2" name="Kotak Teks 1">
            <a:extLst>
              <a:ext uri="{FF2B5EF4-FFF2-40B4-BE49-F238E27FC236}">
                <a16:creationId xmlns:a16="http://schemas.microsoft.com/office/drawing/2014/main" id="{D9DB80CB-F00E-577E-7826-8AD95851C3A5}"/>
              </a:ext>
            </a:extLst>
          </p:cNvPr>
          <p:cNvSpPr txBox="1"/>
          <p:nvPr/>
        </p:nvSpPr>
        <p:spPr>
          <a:xfrm>
            <a:off x="4240017" y="1558660"/>
            <a:ext cx="340958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i="0" u="none" strike="noStrike" cap="none" spc="0" normalizeH="0" baseline="0" dirty="0">
                <a:ln>
                  <a:noFill/>
                </a:ln>
                <a:solidFill>
                  <a:srgbClr val="5E5E5E"/>
                </a:solidFill>
                <a:effectLst/>
                <a:uFillTx/>
                <a:latin typeface="+mn-lt"/>
                <a:ea typeface="+mn-ea"/>
                <a:cs typeface="+mn-cs"/>
                <a:sym typeface="Helvetica Neue"/>
              </a:rPr>
              <a:t>Data Reduction</a:t>
            </a:r>
          </a:p>
        </p:txBody>
      </p:sp>
    </p:spTree>
    <p:extLst>
      <p:ext uri="{BB962C8B-B14F-4D97-AF65-F5344CB8AC3E}">
        <p14:creationId xmlns:p14="http://schemas.microsoft.com/office/powerpoint/2010/main" val="373963770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4800" dirty="0">
                <a:latin typeface="+mj-lt"/>
              </a:rPr>
              <a:t>Data Preprocessing</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1773238" indent="-914400" algn="just">
              <a:spcBef>
                <a:spcPts val="1800"/>
              </a:spcBef>
            </a:pPr>
            <a:r>
              <a:rPr lang="en-US" sz="4000" dirty="0">
                <a:solidFill>
                  <a:schemeClr val="tx1"/>
                </a:solidFill>
                <a:latin typeface="+mj-lt"/>
              </a:rPr>
              <a:t>Correlation based Feature Selection (CFS) :</a:t>
            </a:r>
          </a:p>
          <a:p>
            <a:pPr marL="2397126" lvl="1" indent="-914400" algn="just">
              <a:spcBef>
                <a:spcPts val="1800"/>
              </a:spcBef>
            </a:pPr>
            <a:r>
              <a:rPr lang="en-US" sz="4000" dirty="0">
                <a:solidFill>
                  <a:schemeClr val="tx1"/>
                </a:solidFill>
                <a:latin typeface="+mj-lt"/>
              </a:rPr>
              <a:t>Correlation-based Feature Selection (CFS) is a feature selection technique that selects subsets of features that are </a:t>
            </a:r>
            <a:r>
              <a:rPr lang="en-US" sz="4000" b="1" dirty="0">
                <a:solidFill>
                  <a:srgbClr val="FF0000"/>
                </a:solidFill>
                <a:latin typeface="+mj-lt"/>
              </a:rPr>
              <a:t>highly correlated with the target variable </a:t>
            </a:r>
            <a:r>
              <a:rPr lang="en-US" sz="4000" dirty="0">
                <a:solidFill>
                  <a:schemeClr val="tx1"/>
                </a:solidFill>
                <a:latin typeface="+mj-lt"/>
              </a:rPr>
              <a:t>but have </a:t>
            </a:r>
            <a:r>
              <a:rPr lang="en-US" sz="4000" b="1" dirty="0">
                <a:solidFill>
                  <a:srgbClr val="FF0000"/>
                </a:solidFill>
                <a:latin typeface="+mj-lt"/>
              </a:rPr>
              <a:t>low correlation with each other</a:t>
            </a:r>
            <a:r>
              <a:rPr lang="en-US" sz="4000" dirty="0">
                <a:solidFill>
                  <a:schemeClr val="tx1"/>
                </a:solidFill>
                <a:latin typeface="+mj-lt"/>
              </a:rPr>
              <a:t>. </a:t>
            </a:r>
          </a:p>
          <a:p>
            <a:pPr marL="2397126" lvl="1" indent="-914400" algn="just">
              <a:spcBef>
                <a:spcPts val="1800"/>
              </a:spcBef>
            </a:pPr>
            <a:r>
              <a:rPr lang="en-US" sz="4000" dirty="0">
                <a:solidFill>
                  <a:schemeClr val="tx1"/>
                </a:solidFill>
                <a:latin typeface="+mj-lt"/>
              </a:rPr>
              <a:t>The idea behind CFS is to identify a subset of features that can provide the maximum amount of information about the target variable while </a:t>
            </a:r>
            <a:r>
              <a:rPr lang="en-US" sz="4000" b="1" dirty="0">
                <a:solidFill>
                  <a:srgbClr val="FF0000"/>
                </a:solidFill>
                <a:latin typeface="+mj-lt"/>
              </a:rPr>
              <a:t>minimizing redundancy among the features</a:t>
            </a:r>
            <a:r>
              <a:rPr lang="en-US" sz="4000" dirty="0">
                <a:solidFill>
                  <a:schemeClr val="tx1"/>
                </a:solidFill>
                <a:latin typeface="+mj-lt"/>
              </a:rPr>
              <a:t>.</a:t>
            </a:r>
          </a:p>
          <a:p>
            <a:pPr marL="2397126" lvl="1" indent="-914400" algn="just">
              <a:spcBef>
                <a:spcPts val="1800"/>
              </a:spcBef>
            </a:pPr>
            <a:r>
              <a:rPr lang="en-US" sz="4000" dirty="0">
                <a:solidFill>
                  <a:schemeClr val="tx1"/>
                </a:solidFill>
                <a:latin typeface="+mj-lt"/>
              </a:rPr>
              <a:t>The CFS algorithm works by first calculating the correlation between </a:t>
            </a:r>
            <a:r>
              <a:rPr lang="en-US" sz="4000" b="1" dirty="0">
                <a:solidFill>
                  <a:srgbClr val="FF0000"/>
                </a:solidFill>
                <a:latin typeface="+mj-lt"/>
              </a:rPr>
              <a:t>each feature and the target variable</a:t>
            </a:r>
            <a:r>
              <a:rPr lang="en-US" sz="4000" dirty="0">
                <a:solidFill>
                  <a:schemeClr val="tx1"/>
                </a:solidFill>
                <a:latin typeface="+mj-lt"/>
              </a:rPr>
              <a:t>. Then, it computes the correlation between </a:t>
            </a:r>
            <a:r>
              <a:rPr lang="en-US" sz="4000" b="1" dirty="0">
                <a:solidFill>
                  <a:srgbClr val="FF0000"/>
                </a:solidFill>
                <a:latin typeface="+mj-lt"/>
              </a:rPr>
              <a:t>each pair of features</a:t>
            </a:r>
            <a:r>
              <a:rPr lang="en-US" sz="4000" dirty="0">
                <a:solidFill>
                  <a:schemeClr val="tx1"/>
                </a:solidFill>
                <a:latin typeface="+mj-lt"/>
              </a:rPr>
              <a:t>. Next, it </a:t>
            </a:r>
            <a:r>
              <a:rPr lang="en-US" sz="4000" b="1" dirty="0">
                <a:solidFill>
                  <a:srgbClr val="FF0000"/>
                </a:solidFill>
                <a:latin typeface="+mj-lt"/>
              </a:rPr>
              <a:t>selects the subset of features that has the highest correlation with the target variable and the lowest correlation with each other</a:t>
            </a:r>
            <a:r>
              <a:rPr lang="en-US" sz="4000" dirty="0">
                <a:solidFill>
                  <a:schemeClr val="tx1"/>
                </a:solidFill>
                <a:latin typeface="+mj-lt"/>
              </a:rPr>
              <a:t>.</a:t>
            </a:r>
          </a:p>
        </p:txBody>
      </p:sp>
      <p:sp>
        <p:nvSpPr>
          <p:cNvPr id="2" name="Kotak Teks 1">
            <a:extLst>
              <a:ext uri="{FF2B5EF4-FFF2-40B4-BE49-F238E27FC236}">
                <a16:creationId xmlns:a16="http://schemas.microsoft.com/office/drawing/2014/main" id="{D9DB80CB-F00E-577E-7826-8AD95851C3A5}"/>
              </a:ext>
            </a:extLst>
          </p:cNvPr>
          <p:cNvSpPr txBox="1"/>
          <p:nvPr/>
        </p:nvSpPr>
        <p:spPr>
          <a:xfrm>
            <a:off x="4240017" y="1558660"/>
            <a:ext cx="340958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i="0" u="none" strike="noStrike" cap="none" spc="0" normalizeH="0" baseline="0" dirty="0">
                <a:ln>
                  <a:noFill/>
                </a:ln>
                <a:solidFill>
                  <a:srgbClr val="5E5E5E"/>
                </a:solidFill>
                <a:effectLst/>
                <a:uFillTx/>
                <a:latin typeface="+mn-lt"/>
                <a:ea typeface="+mn-ea"/>
                <a:cs typeface="+mn-cs"/>
                <a:sym typeface="Helvetica Neue"/>
              </a:rPr>
              <a:t>Data Reduction</a:t>
            </a:r>
          </a:p>
        </p:txBody>
      </p:sp>
    </p:spTree>
    <p:extLst>
      <p:ext uri="{BB962C8B-B14F-4D97-AF65-F5344CB8AC3E}">
        <p14:creationId xmlns:p14="http://schemas.microsoft.com/office/powerpoint/2010/main" val="91291938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Judul 4">
            <a:extLst>
              <a:ext uri="{FF2B5EF4-FFF2-40B4-BE49-F238E27FC236}">
                <a16:creationId xmlns:a16="http://schemas.microsoft.com/office/drawing/2014/main" id="{C5B773AD-3131-DABC-0943-3C804025A808}"/>
              </a:ext>
            </a:extLst>
          </p:cNvPr>
          <p:cNvSpPr>
            <a:spLocks noGrp="1"/>
          </p:cNvSpPr>
          <p:nvPr>
            <p:ph type="title"/>
          </p:nvPr>
        </p:nvSpPr>
        <p:spPr/>
        <p:txBody>
          <a:bodyPr/>
          <a:lstStyle/>
          <a:p>
            <a:r>
              <a:rPr lang="en-US" dirty="0"/>
              <a:t>Exercise</a:t>
            </a:r>
          </a:p>
        </p:txBody>
      </p:sp>
    </p:spTree>
    <p:extLst>
      <p:ext uri="{BB962C8B-B14F-4D97-AF65-F5344CB8AC3E}">
        <p14:creationId xmlns:p14="http://schemas.microsoft.com/office/powerpoint/2010/main" val="182320043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4800" dirty="0">
                <a:latin typeface="+mj-lt"/>
              </a:rPr>
              <a:t>Exercise</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fontScale="92500" lnSpcReduction="20000"/>
          </a:bodyPr>
          <a:lstStyle/>
          <a:p>
            <a:pPr marL="2054226" lvl="1" indent="-571500" algn="just">
              <a:spcBef>
                <a:spcPts val="1800"/>
              </a:spcBef>
            </a:pPr>
            <a:r>
              <a:rPr lang="en-US" sz="4000" dirty="0">
                <a:solidFill>
                  <a:schemeClr val="tx1"/>
                </a:solidFill>
                <a:latin typeface="+mj-lt"/>
              </a:rPr>
              <a:t>You are a data scientist tasked with analyzing the Titanic dataset. The ultimate goal of your analysis is to build a model that can predict which passengers survived the Titanic disaster (</a:t>
            </a:r>
            <a:r>
              <a:rPr lang="en-US" sz="4000" dirty="0">
                <a:solidFill>
                  <a:schemeClr val="tx1"/>
                </a:solidFill>
                <a:latin typeface="+mj-lt"/>
                <a:hlinkClick r:id="rId2"/>
              </a:rPr>
              <a:t>https://www.kaggle.com/competitions/titanic</a:t>
            </a:r>
            <a:r>
              <a:rPr lang="en-US" sz="4000" dirty="0">
                <a:solidFill>
                  <a:schemeClr val="tx1"/>
                </a:solidFill>
                <a:latin typeface="+mj-lt"/>
              </a:rPr>
              <a:t>). To achieve this, you need to undertake two critical stages: Exploratory Data Analysis (EDA) and Data Preprocessing.</a:t>
            </a:r>
          </a:p>
          <a:p>
            <a:pPr marL="2054226" lvl="1" indent="-571500" algn="just">
              <a:spcBef>
                <a:spcPts val="1800"/>
              </a:spcBef>
            </a:pPr>
            <a:endParaRPr lang="en-US" sz="4000" dirty="0">
              <a:solidFill>
                <a:schemeClr val="tx1"/>
              </a:solidFill>
              <a:latin typeface="+mj-lt"/>
            </a:endParaRPr>
          </a:p>
          <a:p>
            <a:pPr marL="2054226" lvl="1" indent="-571500" algn="just">
              <a:spcBef>
                <a:spcPts val="1800"/>
              </a:spcBef>
            </a:pPr>
            <a:r>
              <a:rPr lang="en-US" sz="4000" b="1" dirty="0">
                <a:solidFill>
                  <a:schemeClr val="tx1"/>
                </a:solidFill>
                <a:latin typeface="+mj-lt"/>
              </a:rPr>
              <a:t>Exploratory Data Analysis (EDA)</a:t>
            </a:r>
          </a:p>
          <a:p>
            <a:pPr marL="2633663" lvl="2" indent="-571500" algn="just">
              <a:spcBef>
                <a:spcPts val="1800"/>
              </a:spcBef>
            </a:pPr>
            <a:r>
              <a:rPr lang="en-US" sz="4000" dirty="0">
                <a:solidFill>
                  <a:schemeClr val="tx1"/>
                </a:solidFill>
                <a:latin typeface="+mj-lt"/>
              </a:rPr>
              <a:t>Conduct a descriptive analysis to understand the features within the dataset, such as 'age', 'sex', '</a:t>
            </a:r>
            <a:r>
              <a:rPr lang="en-US" sz="4000" dirty="0" err="1">
                <a:solidFill>
                  <a:schemeClr val="tx1"/>
                </a:solidFill>
                <a:latin typeface="+mj-lt"/>
              </a:rPr>
              <a:t>pclass</a:t>
            </a:r>
            <a:r>
              <a:rPr lang="en-US" sz="4000" dirty="0">
                <a:solidFill>
                  <a:schemeClr val="tx1"/>
                </a:solidFill>
                <a:latin typeface="+mj-lt"/>
              </a:rPr>
              <a:t>', among others. Identify the distribution of data and any patterns that may exist.</a:t>
            </a:r>
          </a:p>
          <a:p>
            <a:pPr marL="2633663" lvl="2" indent="-571500" algn="just">
              <a:spcBef>
                <a:spcPts val="1800"/>
              </a:spcBef>
            </a:pPr>
            <a:r>
              <a:rPr lang="en-US" sz="4000" dirty="0">
                <a:solidFill>
                  <a:schemeClr val="tx1"/>
                </a:solidFill>
                <a:latin typeface="+mj-lt"/>
              </a:rPr>
              <a:t>Visualize the data to uncover relationships between features using diagrams such as histograms, box plots, and scatter plots.</a:t>
            </a:r>
          </a:p>
          <a:p>
            <a:pPr marL="2633663" lvl="2" indent="-571500" algn="just">
              <a:spcBef>
                <a:spcPts val="1800"/>
              </a:spcBef>
            </a:pPr>
            <a:r>
              <a:rPr lang="en-US" sz="4000" dirty="0">
                <a:solidFill>
                  <a:schemeClr val="tx1"/>
                </a:solidFill>
                <a:latin typeface="+mj-lt"/>
              </a:rPr>
              <a:t>Find and explain any interesting insights from the data that might be useful for predicting passenger survival.</a:t>
            </a:r>
          </a:p>
          <a:p>
            <a:pPr marL="2054226" lvl="1" indent="-571500" algn="just">
              <a:spcBef>
                <a:spcPts val="1800"/>
              </a:spcBef>
            </a:pPr>
            <a:r>
              <a:rPr lang="en-US" sz="4000" b="1" dirty="0">
                <a:solidFill>
                  <a:schemeClr val="tx1"/>
                </a:solidFill>
                <a:latin typeface="+mj-lt"/>
              </a:rPr>
              <a:t>Data Preprocessing</a:t>
            </a:r>
          </a:p>
          <a:p>
            <a:pPr marL="2633663" lvl="2" indent="-571500" algn="just">
              <a:spcBef>
                <a:spcPts val="1800"/>
              </a:spcBef>
            </a:pPr>
            <a:r>
              <a:rPr lang="en-US" sz="4000" dirty="0">
                <a:solidFill>
                  <a:schemeClr val="tx1"/>
                </a:solidFill>
                <a:latin typeface="+mj-lt"/>
              </a:rPr>
              <a:t>Clean the data by handling missing values. Determine your strategy for filling in missing data or removing rows/columns if necessary.</a:t>
            </a:r>
          </a:p>
          <a:p>
            <a:pPr marL="2633663" lvl="2" indent="-571500" algn="just">
              <a:spcBef>
                <a:spcPts val="1800"/>
              </a:spcBef>
            </a:pPr>
            <a:r>
              <a:rPr lang="en-US" sz="4000" dirty="0">
                <a:solidFill>
                  <a:schemeClr val="tx1"/>
                </a:solidFill>
                <a:latin typeface="+mj-lt"/>
              </a:rPr>
              <a:t>Perform encoding on categorical features and explain why you chose a specific type of encoding.</a:t>
            </a:r>
          </a:p>
          <a:p>
            <a:pPr marL="2633663" lvl="2" indent="-571500" algn="just">
              <a:spcBef>
                <a:spcPts val="1800"/>
              </a:spcBef>
            </a:pPr>
            <a:r>
              <a:rPr lang="en-US" sz="4000" dirty="0">
                <a:solidFill>
                  <a:schemeClr val="tx1"/>
                </a:solidFill>
                <a:latin typeface="+mj-lt"/>
              </a:rPr>
              <a:t>Normalize or standardize numerical features that you deem necessary, and explain the reason for your choice of method.</a:t>
            </a:r>
          </a:p>
        </p:txBody>
      </p:sp>
    </p:spTree>
    <p:extLst>
      <p:ext uri="{BB962C8B-B14F-4D97-AF65-F5344CB8AC3E}">
        <p14:creationId xmlns:p14="http://schemas.microsoft.com/office/powerpoint/2010/main" val="361356468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Judul 4">
            <a:extLst>
              <a:ext uri="{FF2B5EF4-FFF2-40B4-BE49-F238E27FC236}">
                <a16:creationId xmlns:a16="http://schemas.microsoft.com/office/drawing/2014/main" id="{C5B773AD-3131-DABC-0943-3C804025A808}"/>
              </a:ext>
            </a:extLst>
          </p:cNvPr>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152150570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4715569" cy="510281"/>
          </a:xfrm>
        </p:spPr>
        <p:txBody>
          <a:bodyPr>
            <a:noAutofit/>
          </a:bodyPr>
          <a:lstStyle/>
          <a:p>
            <a:r>
              <a:rPr lang="en-US" sz="9600" dirty="0">
                <a:latin typeface="+mj-lt"/>
              </a:rPr>
              <a:t>Outline</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1773238" indent="-914400" algn="just"/>
            <a:r>
              <a:rPr lang="en-US" sz="5400" dirty="0">
                <a:latin typeface="+mj-lt"/>
              </a:rPr>
              <a:t>Exploratory Data Analysis</a:t>
            </a:r>
          </a:p>
          <a:p>
            <a:pPr marL="1773238" indent="-914400" algn="just"/>
            <a:r>
              <a:rPr lang="en-US" sz="5400" dirty="0">
                <a:latin typeface="+mj-lt"/>
              </a:rPr>
              <a:t>Preprocessing Data</a:t>
            </a:r>
          </a:p>
          <a:p>
            <a:pPr marL="858838" indent="0" algn="just">
              <a:buNone/>
            </a:pPr>
            <a:endParaRPr lang="en-US" sz="5400" dirty="0">
              <a:latin typeface="+mj-lt"/>
            </a:endParaRPr>
          </a:p>
        </p:txBody>
      </p:sp>
    </p:spTree>
    <p:extLst>
      <p:ext uri="{BB962C8B-B14F-4D97-AF65-F5344CB8AC3E}">
        <p14:creationId xmlns:p14="http://schemas.microsoft.com/office/powerpoint/2010/main" val="226646014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4715569" cy="510281"/>
          </a:xfrm>
        </p:spPr>
        <p:txBody>
          <a:bodyPr>
            <a:noAutofit/>
          </a:bodyPr>
          <a:lstStyle/>
          <a:p>
            <a:r>
              <a:rPr lang="en-US" sz="9600" dirty="0"/>
              <a:t>References</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858838" indent="0" algn="just">
              <a:buNone/>
            </a:pPr>
            <a:r>
              <a:rPr lang="en-US" sz="4400" dirty="0">
                <a:latin typeface="+mj-lt"/>
                <a:hlinkClick r:id="rId2"/>
              </a:rPr>
              <a:t>https://www.stat.cmu.edu/~hseltman/309/Book/chapter4.pdf</a:t>
            </a:r>
            <a:endParaRPr lang="en-US" sz="4400" dirty="0">
              <a:latin typeface="+mj-lt"/>
            </a:endParaRPr>
          </a:p>
          <a:p>
            <a:pPr marL="858838" indent="0" algn="just">
              <a:buNone/>
            </a:pPr>
            <a:r>
              <a:rPr lang="en-US" sz="4400" dirty="0">
                <a:latin typeface="+mj-lt"/>
                <a:hlinkClick r:id="rId3"/>
              </a:rPr>
              <a:t>https://www3.cs.stonybrook.edu/~cse634/lecture_notes/07preprocessing.pdf</a:t>
            </a:r>
            <a:endParaRPr lang="en-US" sz="4400" dirty="0">
              <a:latin typeface="+mj-lt"/>
            </a:endParaRPr>
          </a:p>
          <a:p>
            <a:pPr marL="858838" indent="0" algn="just">
              <a:buNone/>
            </a:pPr>
            <a:r>
              <a:rPr lang="en-US" sz="4400" dirty="0">
                <a:latin typeface="+mj-lt"/>
                <a:hlinkClick r:id="rId4"/>
              </a:rPr>
              <a:t>https://www.iitr.ac.in/media/facspace/patelfec/16Bit/slides/Lecture-2-Data-Preprocessing-Part-1.pdf</a:t>
            </a:r>
            <a:endParaRPr lang="en-US" sz="4400" dirty="0">
              <a:latin typeface="+mj-lt"/>
            </a:endParaRPr>
          </a:p>
          <a:p>
            <a:pPr marL="858838" indent="0" algn="just">
              <a:buNone/>
            </a:pPr>
            <a:r>
              <a:rPr lang="en-US" sz="4400" dirty="0">
                <a:latin typeface="+mj-lt"/>
                <a:hlinkClick r:id="rId5"/>
              </a:rPr>
              <a:t>https://web.cs.hacettepe.edu.tr/~ilyas/Courses/VBM684/lec03-DataPreprocessing.pdf</a:t>
            </a:r>
            <a:endParaRPr lang="en-US" sz="4400" dirty="0">
              <a:latin typeface="+mj-lt"/>
            </a:endParaRPr>
          </a:p>
          <a:p>
            <a:pPr marL="858838" indent="0" algn="just">
              <a:buNone/>
            </a:pPr>
            <a:r>
              <a:rPr lang="en-US" sz="4400" dirty="0">
                <a:latin typeface="+mj-lt"/>
                <a:hlinkClick r:id="rId6"/>
              </a:rPr>
              <a:t>https://medium.com/@sariq16/correlation-based-feature-selection-in-a-data-science-project-3ca08d2af5c6</a:t>
            </a:r>
            <a:endParaRPr lang="en-US" sz="4400" dirty="0">
              <a:latin typeface="+mj-lt"/>
            </a:endParaRPr>
          </a:p>
          <a:p>
            <a:pPr marL="858838" indent="0" algn="just">
              <a:buNone/>
            </a:pPr>
            <a:endParaRPr lang="en-US" sz="4400" dirty="0">
              <a:latin typeface="+mj-lt"/>
            </a:endParaRPr>
          </a:p>
          <a:p>
            <a:pPr marL="858838" indent="0" algn="just">
              <a:buNone/>
            </a:pPr>
            <a:endParaRPr lang="en-US" sz="4400" dirty="0">
              <a:latin typeface="+mj-lt"/>
            </a:endParaRPr>
          </a:p>
        </p:txBody>
      </p:sp>
    </p:spTree>
    <p:extLst>
      <p:ext uri="{BB962C8B-B14F-4D97-AF65-F5344CB8AC3E}">
        <p14:creationId xmlns:p14="http://schemas.microsoft.com/office/powerpoint/2010/main" val="369684605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Judul 4">
            <a:extLst>
              <a:ext uri="{FF2B5EF4-FFF2-40B4-BE49-F238E27FC236}">
                <a16:creationId xmlns:a16="http://schemas.microsoft.com/office/drawing/2014/main" id="{C5B773AD-3131-DABC-0943-3C804025A808}"/>
              </a:ext>
            </a:extLst>
          </p:cNvPr>
          <p:cNvSpPr>
            <a:spLocks noGrp="1"/>
          </p:cNvSpPr>
          <p:nvPr>
            <p:ph type="title"/>
          </p:nvPr>
        </p:nvSpPr>
        <p:spPr/>
        <p:txBody>
          <a:bodyPr/>
          <a:lstStyle/>
          <a:p>
            <a:r>
              <a:rPr lang="en-US" dirty="0"/>
              <a:t>Exploratory Data Analysis</a:t>
            </a:r>
          </a:p>
        </p:txBody>
      </p:sp>
    </p:spTree>
    <p:extLst>
      <p:ext uri="{BB962C8B-B14F-4D97-AF65-F5344CB8AC3E}">
        <p14:creationId xmlns:p14="http://schemas.microsoft.com/office/powerpoint/2010/main" val="150478248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4800" dirty="0">
                <a:latin typeface="+mj-lt"/>
              </a:rPr>
              <a:t>Exploratory Data Analysis</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1773238" indent="-914400" algn="just">
              <a:spcBef>
                <a:spcPts val="1800"/>
              </a:spcBef>
            </a:pPr>
            <a:r>
              <a:rPr lang="en-US" sz="4000" dirty="0">
                <a:latin typeface="+mj-lt"/>
              </a:rPr>
              <a:t>Exploratory data analysis or “EDA” is a critical first step in analyzing the data from an experiment</a:t>
            </a:r>
          </a:p>
          <a:p>
            <a:pPr marL="1773238" indent="-914400" algn="just">
              <a:spcBef>
                <a:spcPts val="1800"/>
              </a:spcBef>
            </a:pPr>
            <a:endParaRPr lang="en-US" sz="4000" dirty="0">
              <a:latin typeface="+mj-lt"/>
            </a:endParaRPr>
          </a:p>
          <a:p>
            <a:pPr marL="1773238" indent="-914400" algn="just">
              <a:spcBef>
                <a:spcPts val="1800"/>
              </a:spcBef>
            </a:pPr>
            <a:r>
              <a:rPr lang="en-US" sz="4000" dirty="0">
                <a:latin typeface="+mj-lt"/>
              </a:rPr>
              <a:t>the main reasons we use EDA:</a:t>
            </a:r>
          </a:p>
          <a:p>
            <a:pPr marL="2976563" lvl="2" indent="-914400" algn="just">
              <a:spcBef>
                <a:spcPts val="1800"/>
              </a:spcBef>
            </a:pPr>
            <a:r>
              <a:rPr lang="en-US" sz="4000" dirty="0">
                <a:latin typeface="+mj-lt"/>
              </a:rPr>
              <a:t>detection of mistakes </a:t>
            </a:r>
          </a:p>
          <a:p>
            <a:pPr marL="2976563" lvl="2" indent="-914400" algn="just">
              <a:spcBef>
                <a:spcPts val="1800"/>
              </a:spcBef>
            </a:pPr>
            <a:r>
              <a:rPr lang="en-US" sz="4000" dirty="0">
                <a:latin typeface="+mj-lt"/>
              </a:rPr>
              <a:t>checking of assumptions </a:t>
            </a:r>
          </a:p>
          <a:p>
            <a:pPr marL="2976563" lvl="2" indent="-914400" algn="just">
              <a:spcBef>
                <a:spcPts val="1800"/>
              </a:spcBef>
            </a:pPr>
            <a:r>
              <a:rPr lang="en-US" sz="4000" dirty="0">
                <a:latin typeface="+mj-lt"/>
              </a:rPr>
              <a:t>preliminary selection of appropriate models </a:t>
            </a:r>
          </a:p>
          <a:p>
            <a:pPr marL="2976563" lvl="2" indent="-914400" algn="just">
              <a:spcBef>
                <a:spcPts val="1800"/>
              </a:spcBef>
            </a:pPr>
            <a:r>
              <a:rPr lang="en-US" sz="4000" dirty="0">
                <a:latin typeface="+mj-lt"/>
              </a:rPr>
              <a:t>determining relationships among the explanatory variables, and </a:t>
            </a:r>
          </a:p>
          <a:p>
            <a:pPr marL="2976563" lvl="2" indent="-914400" algn="just">
              <a:spcBef>
                <a:spcPts val="1800"/>
              </a:spcBef>
            </a:pPr>
            <a:r>
              <a:rPr lang="en-US" sz="4000" dirty="0">
                <a:latin typeface="+mj-lt"/>
              </a:rPr>
              <a:t>assessing the direction and rough size of relationships between explanatory and outcome variables. </a:t>
            </a:r>
          </a:p>
        </p:txBody>
      </p:sp>
    </p:spTree>
    <p:extLst>
      <p:ext uri="{BB962C8B-B14F-4D97-AF65-F5344CB8AC3E}">
        <p14:creationId xmlns:p14="http://schemas.microsoft.com/office/powerpoint/2010/main" val="10032714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4800" dirty="0">
                <a:latin typeface="+mj-lt"/>
              </a:rPr>
              <a:t>Exploratory Data Analysis</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1773238" indent="-914400" algn="just">
              <a:spcBef>
                <a:spcPts val="1800"/>
              </a:spcBef>
            </a:pPr>
            <a:r>
              <a:rPr lang="en-US" sz="4000" dirty="0">
                <a:latin typeface="+mj-lt"/>
              </a:rPr>
              <a:t>The data from an experiment are generally collected into a rectangular array, , most commonly with one row per experimental subject and one column for each subject identifier, outcome variable, and explanatory variable</a:t>
            </a:r>
          </a:p>
          <a:p>
            <a:pPr marL="2976563" lvl="2" indent="-914400" algn="just">
              <a:spcBef>
                <a:spcPts val="1800"/>
              </a:spcBef>
            </a:pPr>
            <a:r>
              <a:rPr lang="en-US" sz="3200" dirty="0">
                <a:latin typeface="+mj-lt"/>
              </a:rPr>
              <a:t>People are not very good at looking at a column of numbers or a whole spreadsheet and then determining important characteristics of the data</a:t>
            </a:r>
          </a:p>
          <a:p>
            <a:pPr marL="2976563" lvl="2" indent="-914400" algn="just">
              <a:spcBef>
                <a:spcPts val="1800"/>
              </a:spcBef>
            </a:pPr>
            <a:r>
              <a:rPr lang="en-US" sz="3200" dirty="0">
                <a:latin typeface="+mj-lt"/>
              </a:rPr>
              <a:t>They find looking at numbers to be tedious, boring, and/or overwhelming. </a:t>
            </a:r>
          </a:p>
          <a:p>
            <a:pPr marL="2976563" lvl="2" indent="-914400" algn="just">
              <a:spcBef>
                <a:spcPts val="1800"/>
              </a:spcBef>
            </a:pPr>
            <a:r>
              <a:rPr lang="en-US" sz="3200" dirty="0">
                <a:latin typeface="+mj-lt"/>
              </a:rPr>
              <a:t>Exploratory data analysis techniques have been devised as an aid in this situation</a:t>
            </a:r>
          </a:p>
          <a:p>
            <a:pPr marL="2976563" lvl="2" indent="-914400" algn="just">
              <a:spcBef>
                <a:spcPts val="1800"/>
              </a:spcBef>
            </a:pPr>
            <a:endParaRPr lang="en-US" sz="3200" dirty="0">
              <a:latin typeface="+mj-lt"/>
            </a:endParaRPr>
          </a:p>
          <a:p>
            <a:pPr marL="2976563" lvl="2" indent="-914400" algn="just">
              <a:spcBef>
                <a:spcPts val="1800"/>
              </a:spcBef>
            </a:pPr>
            <a:endParaRPr lang="en-US" sz="3200" dirty="0">
              <a:latin typeface="+mj-lt"/>
            </a:endParaRPr>
          </a:p>
          <a:p>
            <a:pPr marL="1773238" indent="-914400" algn="just">
              <a:spcBef>
                <a:spcPts val="1800"/>
              </a:spcBef>
            </a:pPr>
            <a:r>
              <a:rPr lang="en-US" sz="4000" dirty="0">
                <a:latin typeface="+mj-lt"/>
              </a:rPr>
              <a:t>Exploratory data analysis is generally cross-classified in two ways:</a:t>
            </a:r>
          </a:p>
          <a:p>
            <a:pPr marL="2976563" lvl="2" indent="-914400" algn="just">
              <a:spcBef>
                <a:spcPts val="1800"/>
              </a:spcBef>
            </a:pPr>
            <a:r>
              <a:rPr lang="en-US" sz="4000" dirty="0">
                <a:latin typeface="+mj-lt"/>
              </a:rPr>
              <a:t>Each method is either non-graphical or graphical</a:t>
            </a:r>
          </a:p>
          <a:p>
            <a:pPr marL="2976563" lvl="2" indent="-914400" algn="just">
              <a:spcBef>
                <a:spcPts val="1800"/>
              </a:spcBef>
            </a:pPr>
            <a:r>
              <a:rPr lang="en-US" sz="4000" dirty="0">
                <a:latin typeface="+mj-lt"/>
              </a:rPr>
              <a:t>each method is either univariate or multivariate (usually just bivariate).</a:t>
            </a:r>
          </a:p>
          <a:p>
            <a:pPr marL="2976563" lvl="2" indent="-914400" algn="just">
              <a:spcBef>
                <a:spcPts val="1800"/>
              </a:spcBef>
            </a:pPr>
            <a:endParaRPr lang="en-US" sz="4000" dirty="0">
              <a:latin typeface="+mj-lt"/>
            </a:endParaRPr>
          </a:p>
        </p:txBody>
      </p:sp>
      <p:sp>
        <p:nvSpPr>
          <p:cNvPr id="2" name="Kotak Teks 1">
            <a:extLst>
              <a:ext uri="{FF2B5EF4-FFF2-40B4-BE49-F238E27FC236}">
                <a16:creationId xmlns:a16="http://schemas.microsoft.com/office/drawing/2014/main" id="{4EB64A10-9785-AFB8-4727-5AD17B6B0367}"/>
              </a:ext>
            </a:extLst>
          </p:cNvPr>
          <p:cNvSpPr txBox="1"/>
          <p:nvPr/>
        </p:nvSpPr>
        <p:spPr>
          <a:xfrm>
            <a:off x="4240017" y="1499257"/>
            <a:ext cx="789479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3200" dirty="0"/>
              <a:t>Typical data format and the types of EDA</a:t>
            </a:r>
            <a:endParaRPr kumimoji="0" lang="en-US" sz="32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106845428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4800" dirty="0">
                <a:latin typeface="+mj-lt"/>
              </a:rPr>
              <a:t>Exploratory Data Analysis</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1773238" indent="-914400" algn="just">
              <a:spcBef>
                <a:spcPts val="1800"/>
              </a:spcBef>
            </a:pPr>
            <a:r>
              <a:rPr lang="en-US" sz="4000" dirty="0">
                <a:latin typeface="+mj-lt"/>
              </a:rPr>
              <a:t>The data from an experiment are generally collected into a rectangular array, , most commonly with one row per experimental subject and one column for each subject identifier, outcome variable, and explanatory variable</a:t>
            </a:r>
          </a:p>
          <a:p>
            <a:pPr marL="2976563" lvl="2" indent="-914400" algn="just">
              <a:spcBef>
                <a:spcPts val="1800"/>
              </a:spcBef>
            </a:pPr>
            <a:r>
              <a:rPr lang="en-US" sz="3200" dirty="0">
                <a:latin typeface="+mj-lt"/>
              </a:rPr>
              <a:t>People are not very good at looking at a column of numbers or a whole spreadsheet and then determining important characteristics of the data</a:t>
            </a:r>
          </a:p>
          <a:p>
            <a:pPr marL="2976563" lvl="2" indent="-914400" algn="just">
              <a:spcBef>
                <a:spcPts val="1800"/>
              </a:spcBef>
            </a:pPr>
            <a:r>
              <a:rPr lang="en-US" sz="3200" dirty="0">
                <a:latin typeface="+mj-lt"/>
              </a:rPr>
              <a:t>They find looking at numbers to be tedious, boring, and/or overwhelming. </a:t>
            </a:r>
          </a:p>
          <a:p>
            <a:pPr marL="2976563" lvl="2" indent="-914400" algn="just">
              <a:spcBef>
                <a:spcPts val="1800"/>
              </a:spcBef>
            </a:pPr>
            <a:r>
              <a:rPr lang="en-US" sz="3200" dirty="0">
                <a:latin typeface="+mj-lt"/>
              </a:rPr>
              <a:t>Exploratory data analysis techniques have been devised as an aid in this situation</a:t>
            </a:r>
          </a:p>
          <a:p>
            <a:pPr marL="2976563" lvl="2" indent="-914400" algn="just">
              <a:spcBef>
                <a:spcPts val="1800"/>
              </a:spcBef>
            </a:pPr>
            <a:endParaRPr lang="en-US" sz="3200" dirty="0">
              <a:latin typeface="+mj-lt"/>
            </a:endParaRPr>
          </a:p>
          <a:p>
            <a:pPr marL="2976563" lvl="2" indent="-914400" algn="just">
              <a:spcBef>
                <a:spcPts val="1800"/>
              </a:spcBef>
            </a:pPr>
            <a:endParaRPr lang="en-US" sz="3200" dirty="0">
              <a:latin typeface="+mj-lt"/>
            </a:endParaRPr>
          </a:p>
          <a:p>
            <a:pPr marL="1773238" indent="-914400" algn="just">
              <a:spcBef>
                <a:spcPts val="1800"/>
              </a:spcBef>
            </a:pPr>
            <a:r>
              <a:rPr lang="en-US" sz="4000" dirty="0">
                <a:latin typeface="+mj-lt"/>
              </a:rPr>
              <a:t>Exploratory data analysis is generally cross-classified in two ways:</a:t>
            </a:r>
          </a:p>
          <a:p>
            <a:pPr marL="2976563" lvl="2" indent="-914400" algn="just">
              <a:spcBef>
                <a:spcPts val="1800"/>
              </a:spcBef>
            </a:pPr>
            <a:r>
              <a:rPr lang="en-US" sz="4000" dirty="0">
                <a:latin typeface="+mj-lt"/>
              </a:rPr>
              <a:t>non-graphical or graphical:</a:t>
            </a:r>
          </a:p>
          <a:p>
            <a:pPr marL="4224338" lvl="4" indent="-914400" algn="just">
              <a:spcBef>
                <a:spcPts val="1800"/>
              </a:spcBef>
            </a:pPr>
            <a:r>
              <a:rPr lang="en-US" sz="2800" dirty="0">
                <a:latin typeface="+mj-lt"/>
              </a:rPr>
              <a:t>Non-graphical methods generally involve </a:t>
            </a:r>
            <a:r>
              <a:rPr lang="en-US" sz="2800" b="1" dirty="0">
                <a:solidFill>
                  <a:srgbClr val="00B0F0"/>
                </a:solidFill>
                <a:latin typeface="+mj-lt"/>
              </a:rPr>
              <a:t>calculation of summary statistics</a:t>
            </a:r>
          </a:p>
          <a:p>
            <a:pPr marL="4224338" lvl="4" indent="-914400" algn="just">
              <a:spcBef>
                <a:spcPts val="1800"/>
              </a:spcBef>
            </a:pPr>
            <a:r>
              <a:rPr lang="en-US" sz="2800" dirty="0">
                <a:latin typeface="+mj-lt"/>
              </a:rPr>
              <a:t>graphical methods obviously summarize the data in </a:t>
            </a:r>
            <a:r>
              <a:rPr lang="en-US" sz="2800" b="1" dirty="0">
                <a:latin typeface="+mj-lt"/>
              </a:rPr>
              <a:t>a </a:t>
            </a:r>
            <a:r>
              <a:rPr lang="en-US" sz="2800" b="1" dirty="0">
                <a:solidFill>
                  <a:srgbClr val="00B0F0"/>
                </a:solidFill>
                <a:latin typeface="+mj-lt"/>
              </a:rPr>
              <a:t>diagrammatic or pictorial way</a:t>
            </a:r>
            <a:r>
              <a:rPr lang="en-US" sz="2800" dirty="0">
                <a:solidFill>
                  <a:srgbClr val="00B0F0"/>
                </a:solidFill>
                <a:latin typeface="+mj-lt"/>
              </a:rPr>
              <a:t>. </a:t>
            </a:r>
            <a:endParaRPr lang="en-US" sz="4000" b="1" dirty="0">
              <a:solidFill>
                <a:srgbClr val="00B0F0"/>
              </a:solidFill>
              <a:latin typeface="+mj-lt"/>
            </a:endParaRPr>
          </a:p>
          <a:p>
            <a:pPr marL="2976563" lvl="2" indent="-914400" algn="just">
              <a:spcBef>
                <a:spcPts val="1800"/>
              </a:spcBef>
            </a:pPr>
            <a:r>
              <a:rPr lang="en-US" sz="4000" dirty="0">
                <a:latin typeface="+mj-lt"/>
              </a:rPr>
              <a:t>each method is either univariate or multivariate (usually just bivariate).</a:t>
            </a:r>
          </a:p>
          <a:p>
            <a:pPr marL="4224338" lvl="4" indent="-914400" algn="just">
              <a:spcBef>
                <a:spcPts val="1800"/>
              </a:spcBef>
            </a:pPr>
            <a:r>
              <a:rPr lang="en-US" sz="2800" dirty="0">
                <a:latin typeface="+mj-lt"/>
              </a:rPr>
              <a:t>Univariate methods look at </a:t>
            </a:r>
            <a:r>
              <a:rPr lang="en-US" sz="2800" b="1" dirty="0">
                <a:solidFill>
                  <a:srgbClr val="00B0F0"/>
                </a:solidFill>
                <a:latin typeface="+mj-lt"/>
              </a:rPr>
              <a:t>one variable (data column) at a time</a:t>
            </a:r>
          </a:p>
          <a:p>
            <a:pPr marL="4224338" lvl="4" indent="-914400" algn="just">
              <a:spcBef>
                <a:spcPts val="1800"/>
              </a:spcBef>
            </a:pPr>
            <a:r>
              <a:rPr lang="en-US" sz="2800" dirty="0">
                <a:latin typeface="+mj-lt"/>
              </a:rPr>
              <a:t>multivariate methods look at </a:t>
            </a:r>
            <a:r>
              <a:rPr lang="en-US" sz="2800" b="1" dirty="0">
                <a:solidFill>
                  <a:srgbClr val="00B0F0"/>
                </a:solidFill>
                <a:latin typeface="+mj-lt"/>
              </a:rPr>
              <a:t>two or more variables at a time </a:t>
            </a:r>
            <a:r>
              <a:rPr lang="en-US" sz="2800" dirty="0">
                <a:latin typeface="+mj-lt"/>
              </a:rPr>
              <a:t>to explore relationships</a:t>
            </a:r>
            <a:endParaRPr lang="en-US" sz="4000" dirty="0">
              <a:latin typeface="+mj-lt"/>
            </a:endParaRPr>
          </a:p>
          <a:p>
            <a:pPr marL="2976563" lvl="2" indent="-914400" algn="just">
              <a:spcBef>
                <a:spcPts val="1800"/>
              </a:spcBef>
            </a:pPr>
            <a:endParaRPr lang="en-US" sz="4000" dirty="0">
              <a:latin typeface="+mj-lt"/>
            </a:endParaRPr>
          </a:p>
        </p:txBody>
      </p:sp>
      <p:sp>
        <p:nvSpPr>
          <p:cNvPr id="2" name="Kotak Teks 1">
            <a:extLst>
              <a:ext uri="{FF2B5EF4-FFF2-40B4-BE49-F238E27FC236}">
                <a16:creationId xmlns:a16="http://schemas.microsoft.com/office/drawing/2014/main" id="{4EB64A10-9785-AFB8-4727-5AD17B6B0367}"/>
              </a:ext>
            </a:extLst>
          </p:cNvPr>
          <p:cNvSpPr txBox="1"/>
          <p:nvPr/>
        </p:nvSpPr>
        <p:spPr>
          <a:xfrm>
            <a:off x="4240017" y="1499257"/>
            <a:ext cx="789479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3200" dirty="0"/>
              <a:t>Typical data format and the types of EDA</a:t>
            </a:r>
            <a:endParaRPr kumimoji="0" lang="en-US" sz="32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421657720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4800" dirty="0">
                <a:latin typeface="+mj-lt"/>
              </a:rPr>
              <a:t>Exploratory Data Analysis</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1773238" indent="-914400" algn="just">
              <a:spcBef>
                <a:spcPts val="1800"/>
              </a:spcBef>
            </a:pPr>
            <a:r>
              <a:rPr lang="en-US" sz="3600" dirty="0">
                <a:latin typeface="+mj-lt"/>
              </a:rPr>
              <a:t>The usual goal of univariate non-graphical EDA is to</a:t>
            </a:r>
            <a:r>
              <a:rPr lang="en-US" sz="3600" b="1" dirty="0">
                <a:solidFill>
                  <a:srgbClr val="FF0000"/>
                </a:solidFill>
                <a:latin typeface="+mj-lt"/>
              </a:rPr>
              <a:t> better appreciate the “sample distribution”</a:t>
            </a:r>
            <a:r>
              <a:rPr lang="en-US" sz="3600" dirty="0">
                <a:latin typeface="+mj-lt"/>
              </a:rPr>
              <a:t> and also to make some tentative conclusions about what population distribution(s) is/are compatible with the sample distribution.</a:t>
            </a:r>
          </a:p>
          <a:p>
            <a:pPr marL="3644901" lvl="3" indent="-914400" algn="just">
              <a:spcBef>
                <a:spcPts val="1800"/>
              </a:spcBef>
            </a:pPr>
            <a:r>
              <a:rPr lang="en-US" sz="3600" dirty="0">
                <a:latin typeface="+mj-lt"/>
              </a:rPr>
              <a:t>Outlier detection is also a part of this analysis.</a:t>
            </a:r>
          </a:p>
          <a:p>
            <a:pPr marL="3644901" lvl="3" indent="-914400" algn="just">
              <a:spcBef>
                <a:spcPts val="1800"/>
              </a:spcBef>
            </a:pPr>
            <a:endParaRPr lang="en-US" sz="3600" dirty="0">
              <a:latin typeface="+mj-lt"/>
            </a:endParaRPr>
          </a:p>
          <a:p>
            <a:pPr marL="1773238" indent="-914400" algn="just">
              <a:spcBef>
                <a:spcPts val="1800"/>
              </a:spcBef>
            </a:pPr>
            <a:r>
              <a:rPr lang="en-US" sz="3600" dirty="0">
                <a:latin typeface="+mj-lt"/>
              </a:rPr>
              <a:t>Univariate non-graphical EDA:</a:t>
            </a:r>
          </a:p>
          <a:p>
            <a:pPr marL="2976563" lvl="2" indent="-914400" algn="just">
              <a:spcBef>
                <a:spcPts val="1800"/>
              </a:spcBef>
            </a:pPr>
            <a:r>
              <a:rPr lang="en-US" sz="3600" dirty="0">
                <a:latin typeface="+mj-lt"/>
              </a:rPr>
              <a:t>Categorical Data: A </a:t>
            </a:r>
            <a:r>
              <a:rPr lang="en-US" sz="3600" b="1" dirty="0">
                <a:solidFill>
                  <a:srgbClr val="FF0000"/>
                </a:solidFill>
                <a:latin typeface="+mj-lt"/>
              </a:rPr>
              <a:t>simple tabulation of the frequency of each category </a:t>
            </a:r>
            <a:r>
              <a:rPr lang="en-US" sz="3600" dirty="0">
                <a:latin typeface="+mj-lt"/>
              </a:rPr>
              <a:t>is the best univariate non-graphical EDA for categorical data</a:t>
            </a:r>
          </a:p>
          <a:p>
            <a:pPr marL="2976563" lvl="2" indent="-914400" algn="just">
              <a:spcBef>
                <a:spcPts val="1800"/>
              </a:spcBef>
            </a:pPr>
            <a:r>
              <a:rPr lang="en-US" sz="3600" dirty="0">
                <a:latin typeface="+mj-lt"/>
              </a:rPr>
              <a:t>Central tendency: (mean, median modus)</a:t>
            </a:r>
          </a:p>
          <a:p>
            <a:pPr marL="2976563" lvl="2" indent="-914400" algn="just">
              <a:spcBef>
                <a:spcPts val="1800"/>
              </a:spcBef>
            </a:pPr>
            <a:r>
              <a:rPr lang="en-US" sz="3600" dirty="0">
                <a:latin typeface="+mj-lt"/>
              </a:rPr>
              <a:t>Spread: (Variance, Standard Deviation and Interquartile range)</a:t>
            </a:r>
          </a:p>
          <a:p>
            <a:pPr marL="2976563" lvl="2" indent="-914400" algn="just">
              <a:spcBef>
                <a:spcPts val="1800"/>
              </a:spcBef>
            </a:pPr>
            <a:r>
              <a:rPr lang="en-US" sz="3600" dirty="0">
                <a:latin typeface="+mj-lt"/>
              </a:rPr>
              <a:t>Skewness and Kurtosis</a:t>
            </a:r>
          </a:p>
        </p:txBody>
      </p:sp>
      <p:sp>
        <p:nvSpPr>
          <p:cNvPr id="2" name="Kotak Teks 1">
            <a:extLst>
              <a:ext uri="{FF2B5EF4-FFF2-40B4-BE49-F238E27FC236}">
                <a16:creationId xmlns:a16="http://schemas.microsoft.com/office/drawing/2014/main" id="{4EB64A10-9785-AFB8-4727-5AD17B6B0367}"/>
              </a:ext>
            </a:extLst>
          </p:cNvPr>
          <p:cNvSpPr txBox="1"/>
          <p:nvPr/>
        </p:nvSpPr>
        <p:spPr>
          <a:xfrm>
            <a:off x="4240017" y="1492739"/>
            <a:ext cx="640880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3600" dirty="0"/>
              <a:t>Univariate non-graphical EDA</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379581830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4800" dirty="0">
                <a:latin typeface="+mj-lt"/>
              </a:rPr>
              <a:t>Exploratory Data Analysis</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1773238" indent="-914400" algn="just">
              <a:spcBef>
                <a:spcPts val="1800"/>
              </a:spcBef>
            </a:pPr>
            <a:r>
              <a:rPr lang="en-US" sz="3600" dirty="0">
                <a:latin typeface="+mj-lt"/>
              </a:rPr>
              <a:t>Univariate Graphical EDA:</a:t>
            </a:r>
          </a:p>
          <a:p>
            <a:pPr marL="2976563" lvl="2" indent="-914400" algn="just">
              <a:spcBef>
                <a:spcPts val="1800"/>
              </a:spcBef>
            </a:pPr>
            <a:r>
              <a:rPr lang="en-US" sz="3600" dirty="0">
                <a:latin typeface="+mj-lt"/>
              </a:rPr>
              <a:t>Histograms</a:t>
            </a:r>
          </a:p>
          <a:p>
            <a:pPr marL="2976563" lvl="2" indent="-914400" algn="just">
              <a:spcBef>
                <a:spcPts val="1800"/>
              </a:spcBef>
            </a:pPr>
            <a:r>
              <a:rPr lang="en-US" sz="3600" dirty="0">
                <a:latin typeface="+mj-lt"/>
              </a:rPr>
              <a:t>Boxplots</a:t>
            </a:r>
          </a:p>
          <a:p>
            <a:pPr marL="2976563" lvl="2" indent="-914400" algn="just">
              <a:spcBef>
                <a:spcPts val="1800"/>
              </a:spcBef>
            </a:pPr>
            <a:endParaRPr lang="en-US" sz="3600" dirty="0">
              <a:latin typeface="+mj-lt"/>
            </a:endParaRPr>
          </a:p>
        </p:txBody>
      </p:sp>
      <p:sp>
        <p:nvSpPr>
          <p:cNvPr id="2" name="Kotak Teks 1">
            <a:extLst>
              <a:ext uri="{FF2B5EF4-FFF2-40B4-BE49-F238E27FC236}">
                <a16:creationId xmlns:a16="http://schemas.microsoft.com/office/drawing/2014/main" id="{4EB64A10-9785-AFB8-4727-5AD17B6B0367}"/>
              </a:ext>
            </a:extLst>
          </p:cNvPr>
          <p:cNvSpPr txBox="1"/>
          <p:nvPr/>
        </p:nvSpPr>
        <p:spPr>
          <a:xfrm>
            <a:off x="4240017" y="1554243"/>
            <a:ext cx="541334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3600" dirty="0"/>
              <a:t>Univariate graphical EDA</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4" name="Gambar 3">
            <a:extLst>
              <a:ext uri="{FF2B5EF4-FFF2-40B4-BE49-F238E27FC236}">
                <a16:creationId xmlns:a16="http://schemas.microsoft.com/office/drawing/2014/main" id="{527924DA-328A-47F0-D712-746ABC0BAA9D}"/>
              </a:ext>
            </a:extLst>
          </p:cNvPr>
          <p:cNvPicPr>
            <a:picLocks noChangeAspect="1"/>
          </p:cNvPicPr>
          <p:nvPr/>
        </p:nvPicPr>
        <p:blipFill rotWithShape="1">
          <a:blip r:embed="rId2"/>
          <a:srcRect b="8374"/>
          <a:stretch/>
        </p:blipFill>
        <p:spPr>
          <a:xfrm>
            <a:off x="731769" y="5146139"/>
            <a:ext cx="7517710" cy="7536192"/>
          </a:xfrm>
          <a:prstGeom prst="rect">
            <a:avLst/>
          </a:prstGeom>
        </p:spPr>
      </p:pic>
      <p:sp>
        <p:nvSpPr>
          <p:cNvPr id="5" name="Kotak Teks 4">
            <a:extLst>
              <a:ext uri="{FF2B5EF4-FFF2-40B4-BE49-F238E27FC236}">
                <a16:creationId xmlns:a16="http://schemas.microsoft.com/office/drawing/2014/main" id="{EF7EB6EB-DC2A-0EEC-058B-2747D66E4602}"/>
              </a:ext>
            </a:extLst>
          </p:cNvPr>
          <p:cNvSpPr txBox="1"/>
          <p:nvPr/>
        </p:nvSpPr>
        <p:spPr>
          <a:xfrm>
            <a:off x="3116312" y="12731960"/>
            <a:ext cx="224741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5E5E5E"/>
                </a:solidFill>
                <a:effectLst/>
                <a:uFillTx/>
                <a:latin typeface="+mn-lt"/>
                <a:ea typeface="+mn-ea"/>
                <a:cs typeface="+mn-cs"/>
                <a:sym typeface="Helvetica Neue"/>
              </a:rPr>
              <a:t>Histogram</a:t>
            </a:r>
          </a:p>
        </p:txBody>
      </p:sp>
      <p:pic>
        <p:nvPicPr>
          <p:cNvPr id="7" name="Gambar 6">
            <a:extLst>
              <a:ext uri="{FF2B5EF4-FFF2-40B4-BE49-F238E27FC236}">
                <a16:creationId xmlns:a16="http://schemas.microsoft.com/office/drawing/2014/main" id="{51DDDFFC-61CA-BD1C-33C3-485CAA554937}"/>
              </a:ext>
            </a:extLst>
          </p:cNvPr>
          <p:cNvPicPr>
            <a:picLocks noChangeAspect="1"/>
          </p:cNvPicPr>
          <p:nvPr/>
        </p:nvPicPr>
        <p:blipFill>
          <a:blip r:embed="rId3"/>
          <a:stretch>
            <a:fillRect/>
          </a:stretch>
        </p:blipFill>
        <p:spPr>
          <a:xfrm>
            <a:off x="9410699" y="5146139"/>
            <a:ext cx="7287039" cy="7474206"/>
          </a:xfrm>
          <a:prstGeom prst="rect">
            <a:avLst/>
          </a:prstGeom>
        </p:spPr>
      </p:pic>
      <p:sp>
        <p:nvSpPr>
          <p:cNvPr id="8" name="Kotak Teks 7">
            <a:extLst>
              <a:ext uri="{FF2B5EF4-FFF2-40B4-BE49-F238E27FC236}">
                <a16:creationId xmlns:a16="http://schemas.microsoft.com/office/drawing/2014/main" id="{D878C30E-9136-05EB-F686-ECFAD2BD10A0}"/>
              </a:ext>
            </a:extLst>
          </p:cNvPr>
          <p:cNvSpPr txBox="1"/>
          <p:nvPr/>
        </p:nvSpPr>
        <p:spPr>
          <a:xfrm>
            <a:off x="12436231" y="12731960"/>
            <a:ext cx="168796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5E5E5E"/>
                </a:solidFill>
                <a:effectLst/>
                <a:uFillTx/>
                <a:latin typeface="+mn-lt"/>
                <a:ea typeface="+mn-ea"/>
                <a:cs typeface="+mn-cs"/>
                <a:sym typeface="Helvetica Neue"/>
              </a:rPr>
              <a:t>Boxplot</a:t>
            </a:r>
          </a:p>
        </p:txBody>
      </p:sp>
    </p:spTree>
    <p:extLst>
      <p:ext uri="{BB962C8B-B14F-4D97-AF65-F5344CB8AC3E}">
        <p14:creationId xmlns:p14="http://schemas.microsoft.com/office/powerpoint/2010/main" val="3574650217"/>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Custom 1">
      <a:majorFont>
        <a:latin typeface="Open Sans"/>
        <a:ea typeface=""/>
        <a:cs typeface=""/>
      </a:majorFont>
      <a:minorFont>
        <a:latin typeface="Open Sans"/>
        <a:ea typeface=""/>
        <a:cs typefac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BINUS Learning Object Slide Template 2023  -  Read-Only" id="{0B9ADDDE-C7FD-42D8-83B7-6621693F3C5D}" vid="{472DF894-1FEC-4319-A5F3-1F8BDBEC1F3D}"/>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Template 2023</Template>
  <TotalTime>3870</TotalTime>
  <Words>2149</Words>
  <Application>Microsoft Office PowerPoint</Application>
  <PresentationFormat>Custom</PresentationFormat>
  <Paragraphs>236</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Open Sans Semibold</vt:lpstr>
      <vt:lpstr>Arial</vt:lpstr>
      <vt:lpstr>Open Sans</vt:lpstr>
      <vt:lpstr>Helvetica Neue Medium</vt:lpstr>
      <vt:lpstr>Open Sans ExtraBold</vt:lpstr>
      <vt:lpstr>Open Sans Light</vt:lpstr>
      <vt:lpstr>OCRB</vt:lpstr>
      <vt:lpstr>21_BasicWhite</vt:lpstr>
      <vt:lpstr>Exploratory Data Analysis and Preprocessing Data</vt:lpstr>
      <vt:lpstr>Learning Outcome</vt:lpstr>
      <vt:lpstr>Outline</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Exercise</vt:lpstr>
      <vt:lpstr>Exercise</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PowerPoint</dc:title>
  <dc:creator>Felix Indra Kurniadi</dc:creator>
  <cp:lastModifiedBy>Felix Indra</cp:lastModifiedBy>
  <cp:revision>140</cp:revision>
  <dcterms:created xsi:type="dcterms:W3CDTF">2023-10-15T02:42:15Z</dcterms:created>
  <dcterms:modified xsi:type="dcterms:W3CDTF">2023-12-15T07:32:33Z</dcterms:modified>
</cp:coreProperties>
</file>